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2"/>
  </p:notesMasterIdLst>
  <p:sldIdLst>
    <p:sldId id="256" r:id="rId2"/>
    <p:sldId id="298" r:id="rId3"/>
    <p:sldId id="259" r:id="rId4"/>
    <p:sldId id="286" r:id="rId5"/>
    <p:sldId id="280" r:id="rId6"/>
    <p:sldId id="277" r:id="rId7"/>
    <p:sldId id="278" r:id="rId8"/>
    <p:sldId id="291" r:id="rId9"/>
    <p:sldId id="260" r:id="rId10"/>
    <p:sldId id="270" r:id="rId11"/>
    <p:sldId id="308" r:id="rId12"/>
    <p:sldId id="261" r:id="rId13"/>
    <p:sldId id="287" r:id="rId14"/>
    <p:sldId id="262" r:id="rId15"/>
    <p:sldId id="290" r:id="rId16"/>
    <p:sldId id="263" r:id="rId17"/>
    <p:sldId id="289" r:id="rId18"/>
    <p:sldId id="264" r:id="rId19"/>
    <p:sldId id="279" r:id="rId20"/>
    <p:sldId id="265" r:id="rId21"/>
    <p:sldId id="274" r:id="rId22"/>
    <p:sldId id="275" r:id="rId23"/>
    <p:sldId id="288" r:id="rId24"/>
    <p:sldId id="317" r:id="rId25"/>
    <p:sldId id="318" r:id="rId26"/>
    <p:sldId id="314" r:id="rId27"/>
    <p:sldId id="316" r:id="rId28"/>
    <p:sldId id="267" r:id="rId29"/>
    <p:sldId id="269" r:id="rId30"/>
    <p:sldId id="271" r:id="rId31"/>
    <p:sldId id="299" r:id="rId32"/>
    <p:sldId id="294" r:id="rId33"/>
    <p:sldId id="257" r:id="rId34"/>
    <p:sldId id="295" r:id="rId35"/>
    <p:sldId id="272" r:id="rId36"/>
    <p:sldId id="273" r:id="rId37"/>
    <p:sldId id="296" r:id="rId38"/>
    <p:sldId id="297" r:id="rId39"/>
    <p:sldId id="276" r:id="rId40"/>
    <p:sldId id="305" r:id="rId41"/>
  </p:sldIdLst>
  <p:sldSz cx="10058400" cy="7772400"/>
  <p:notesSz cx="6858000" cy="9144000"/>
  <p:defaultTex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p:defaultTextStyle>
  <p:extLst>
    <p:ext uri="{EFAFB233-063F-42B5-8137-9DF3F51BA10A}">
      <p15:sldGuideLst xmlns:p15="http://schemas.microsoft.com/office/powerpoint/2012/main">
        <p15:guide id="1" orient="horz" pos="2112" userDrawn="1">
          <p15:clr>
            <a:srgbClr val="A4A3A4"/>
          </p15:clr>
        </p15:guide>
        <p15:guide id="2" pos="4560" userDrawn="1">
          <p15:clr>
            <a:srgbClr val="A4A3A4"/>
          </p15:clr>
        </p15:guide>
        <p15:guide id="3" pos="1176" userDrawn="1">
          <p15:clr>
            <a:srgbClr val="A4A3A4"/>
          </p15:clr>
        </p15:guide>
        <p15:guide id="4" pos="1704" userDrawn="1">
          <p15:clr>
            <a:srgbClr val="A4A3A4"/>
          </p15:clr>
        </p15:guide>
        <p15:guide id="5" orient="horz" pos="4872" userDrawn="1">
          <p15:clr>
            <a:srgbClr val="A4A3A4"/>
          </p15:clr>
        </p15:guide>
        <p15:guide id="6" orient="horz" pos="3864" userDrawn="1">
          <p15:clr>
            <a:srgbClr val="A4A3A4"/>
          </p15:clr>
        </p15:guide>
        <p15:guide id="7" orient="horz" pos="4896" userDrawn="1">
          <p15:clr>
            <a:srgbClr val="A4A3A4"/>
          </p15:clr>
        </p15:guide>
        <p15:guide id="8" orient="horz" pos="3000" userDrawn="1">
          <p15:clr>
            <a:srgbClr val="A4A3A4"/>
          </p15:clr>
        </p15:guide>
        <p15:guide id="9" orient="horz" userDrawn="1">
          <p15:clr>
            <a:srgbClr val="A4A3A4"/>
          </p15:clr>
        </p15:guide>
        <p15:guide id="10" orient="horz" pos="1320" userDrawn="1">
          <p15:clr>
            <a:srgbClr val="A4A3A4"/>
          </p15:clr>
        </p15:guide>
        <p15:guide id="11" pos="1368" userDrawn="1">
          <p15:clr>
            <a:srgbClr val="A4A3A4"/>
          </p15:clr>
        </p15:guide>
        <p15:guide id="12" pos="35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77BB"/>
    <a:srgbClr val="4E77B6"/>
    <a:srgbClr val="725097"/>
    <a:srgbClr val="196970"/>
    <a:srgbClr val="DDDDDD"/>
    <a:srgbClr val="8BC831"/>
    <a:srgbClr val="ECC01B"/>
    <a:srgbClr val="C6982C"/>
    <a:srgbClr val="A9226E"/>
    <a:srgbClr val="1A77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88"/>
    <p:restoredTop sz="94845"/>
  </p:normalViewPr>
  <p:slideViewPr>
    <p:cSldViewPr snapToGrid="0">
      <p:cViewPr varScale="1">
        <p:scale>
          <a:sx n="83" d="100"/>
          <a:sy n="83" d="100"/>
        </p:scale>
        <p:origin x="2168" y="200"/>
      </p:cViewPr>
      <p:guideLst>
        <p:guide orient="horz" pos="2112"/>
        <p:guide pos="4560"/>
        <p:guide pos="1176"/>
        <p:guide pos="1704"/>
        <p:guide orient="horz" pos="4872"/>
        <p:guide orient="horz" pos="3864"/>
        <p:guide orient="horz" pos="4896"/>
        <p:guide orient="horz" pos="3000"/>
        <p:guide orient="horz"/>
        <p:guide orient="horz" pos="1320"/>
        <p:guide pos="1368"/>
        <p:guide pos="352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4" name="Shape 5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5865331"/>
      </p:ext>
    </p:extLst>
  </p:cSld>
  <p:clrMap bg1="lt1" tx1="dk1" bg2="lt2" tx2="dk2" accent1="accent1" accent2="accent2" accent3="accent3" accent4="accent4" accent5="accent5" accent6="accent6" hlink="hlink" folHlink="folHlink"/>
  <p:notesStyle>
    <a:lvl1pPr defTabSz="457200">
      <a:lnSpc>
        <a:spcPct val="117999"/>
      </a:lnSpc>
      <a:defRPr sz="1600">
        <a:latin typeface="Helvetica Neue"/>
        <a:ea typeface="Helvetica Neue"/>
        <a:cs typeface="Helvetica Neue"/>
        <a:sym typeface="Helvetica Neue"/>
      </a:defRPr>
    </a:lvl1pPr>
    <a:lvl2pPr indent="228600" defTabSz="457200">
      <a:lnSpc>
        <a:spcPct val="117999"/>
      </a:lnSpc>
      <a:defRPr sz="1600">
        <a:latin typeface="Helvetica Neue"/>
        <a:ea typeface="Helvetica Neue"/>
        <a:cs typeface="Helvetica Neue"/>
        <a:sym typeface="Helvetica Neue"/>
      </a:defRPr>
    </a:lvl2pPr>
    <a:lvl3pPr indent="457200" defTabSz="457200">
      <a:lnSpc>
        <a:spcPct val="117999"/>
      </a:lnSpc>
      <a:defRPr sz="1600">
        <a:latin typeface="Helvetica Neue"/>
        <a:ea typeface="Helvetica Neue"/>
        <a:cs typeface="Helvetica Neue"/>
        <a:sym typeface="Helvetica Neue"/>
      </a:defRPr>
    </a:lvl3pPr>
    <a:lvl4pPr indent="685800" defTabSz="457200">
      <a:lnSpc>
        <a:spcPct val="117999"/>
      </a:lnSpc>
      <a:defRPr sz="1600">
        <a:latin typeface="Helvetica Neue"/>
        <a:ea typeface="Helvetica Neue"/>
        <a:cs typeface="Helvetica Neue"/>
        <a:sym typeface="Helvetica Neue"/>
      </a:defRPr>
    </a:lvl4pPr>
    <a:lvl5pPr indent="914400" defTabSz="457200">
      <a:lnSpc>
        <a:spcPct val="117999"/>
      </a:lnSpc>
      <a:defRPr sz="1600">
        <a:latin typeface="Helvetica Neue"/>
        <a:ea typeface="Helvetica Neue"/>
        <a:cs typeface="Helvetica Neue"/>
        <a:sym typeface="Helvetica Neue"/>
      </a:defRPr>
    </a:lvl5pPr>
    <a:lvl6pPr indent="1143000" defTabSz="457200">
      <a:lnSpc>
        <a:spcPct val="117999"/>
      </a:lnSpc>
      <a:defRPr sz="1600">
        <a:latin typeface="Helvetica Neue"/>
        <a:ea typeface="Helvetica Neue"/>
        <a:cs typeface="Helvetica Neue"/>
        <a:sym typeface="Helvetica Neue"/>
      </a:defRPr>
    </a:lvl6pPr>
    <a:lvl7pPr indent="1371600" defTabSz="457200">
      <a:lnSpc>
        <a:spcPct val="117999"/>
      </a:lnSpc>
      <a:defRPr sz="1600">
        <a:latin typeface="Helvetica Neue"/>
        <a:ea typeface="Helvetica Neue"/>
        <a:cs typeface="Helvetica Neue"/>
        <a:sym typeface="Helvetica Neue"/>
      </a:defRPr>
    </a:lvl7pPr>
    <a:lvl8pPr indent="1600200" defTabSz="457200">
      <a:lnSpc>
        <a:spcPct val="117999"/>
      </a:lnSpc>
      <a:defRPr sz="1600">
        <a:latin typeface="Helvetica Neue"/>
        <a:ea typeface="Helvetica Neue"/>
        <a:cs typeface="Helvetica Neue"/>
        <a:sym typeface="Helvetica Neue"/>
      </a:defRPr>
    </a:lvl8pPr>
    <a:lvl9pPr indent="1828800" defTabSz="45720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9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030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713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451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73120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1743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48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54152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559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342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6487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98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08409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7867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7478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3250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3818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702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828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593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704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732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86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982265" y="1381422"/>
            <a:ext cx="8093870" cy="2553892"/>
          </a:xfrm>
          <a:prstGeom prst="rect">
            <a:avLst/>
          </a:prstGeom>
        </p:spPr>
        <p:txBody>
          <a:bodyPr anchor="b"/>
          <a:lstStyle/>
          <a:p>
            <a:pPr lvl="0">
              <a:defRPr sz="1800"/>
            </a:pPr>
            <a:r>
              <a:rPr sz="6200"/>
              <a:t>Title Text</a:t>
            </a:r>
          </a:p>
        </p:txBody>
      </p:sp>
      <p:sp>
        <p:nvSpPr>
          <p:cNvPr id="6" name="Shape 6"/>
          <p:cNvSpPr>
            <a:spLocks noGrp="1"/>
          </p:cNvSpPr>
          <p:nvPr>
            <p:ph type="body" idx="1"/>
          </p:nvPr>
        </p:nvSpPr>
        <p:spPr>
          <a:xfrm>
            <a:off x="982265" y="4004071"/>
            <a:ext cx="8093870" cy="874218"/>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3">
    <p:spTree>
      <p:nvGrpSpPr>
        <p:cNvPr id="1" name=""/>
        <p:cNvGrpSpPr/>
        <p:nvPr/>
      </p:nvGrpSpPr>
      <p:grpSpPr>
        <a:xfrm>
          <a:off x="0" y="0"/>
          <a:ext cx="0" cy="0"/>
          <a:chOff x="0" y="0"/>
          <a:chExt cx="0" cy="0"/>
        </a:xfrm>
      </p:grpSpPr>
      <p:sp>
        <p:nvSpPr>
          <p:cNvPr id="33" name="Shape 33"/>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4" name="Shape 34"/>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5" name="Shape 35"/>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36" name="Shape 36"/>
          <p:cNvSpPr/>
          <p:nvPr/>
        </p:nvSpPr>
        <p:spPr>
          <a:xfrm>
            <a:off x="5029200" y="2065265"/>
            <a:ext cx="5029200" cy="5102987"/>
          </a:xfrm>
          <a:prstGeom prst="rect">
            <a:avLst/>
          </a:prstGeom>
          <a:solidFill>
            <a:srgbClr val="FF7D87">
              <a:alpha val="50000"/>
            </a:srgbClr>
          </a:solidFill>
          <a:ln w="3175">
            <a:miter lim="400000"/>
          </a:ln>
        </p:spPr>
        <p:txBody>
          <a:bodyPr lIns="0" tIns="0" rIns="0" bIns="0" anchor="ctr"/>
          <a:lstStyle/>
          <a:p>
            <a:pPr lvl="0">
              <a:defRPr sz="1800">
                <a:solidFill>
                  <a:srgbClr val="FFFFFF"/>
                </a:solidFill>
              </a:defRPr>
            </a:pPr>
            <a:endParaRPr/>
          </a:p>
        </p:txBody>
      </p:sp>
      <p:sp>
        <p:nvSpPr>
          <p:cNvPr id="37" name="Shape 37"/>
          <p:cNvSpPr/>
          <p:nvPr/>
        </p:nvSpPr>
        <p:spPr>
          <a:xfrm>
            <a:off x="-1" y="2065265"/>
            <a:ext cx="5029202" cy="5102987"/>
          </a:xfrm>
          <a:prstGeom prst="rect">
            <a:avLst/>
          </a:prstGeom>
          <a:solidFill>
            <a:srgbClr val="FFA573">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4">
    <p:spTree>
      <p:nvGrpSpPr>
        <p:cNvPr id="1" name=""/>
        <p:cNvGrpSpPr/>
        <p:nvPr/>
      </p:nvGrpSpPr>
      <p:grpSpPr>
        <a:xfrm>
          <a:off x="0" y="0"/>
          <a:ext cx="0" cy="0"/>
          <a:chOff x="0" y="0"/>
          <a:chExt cx="0" cy="0"/>
        </a:xfrm>
      </p:grpSpPr>
      <p:sp>
        <p:nvSpPr>
          <p:cNvPr id="39" name="Shape 3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40" name="Shape 4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41" name="Shape 4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2" name="Shape 42"/>
          <p:cNvSpPr/>
          <p:nvPr/>
        </p:nvSpPr>
        <p:spPr>
          <a:xfrm>
            <a:off x="5029200" y="2065265"/>
            <a:ext cx="5029201" cy="5102987"/>
          </a:xfrm>
          <a:prstGeom prst="rect">
            <a:avLst/>
          </a:prstGeom>
          <a:solidFill>
            <a:srgbClr val="FF71D4">
              <a:alpha val="50000"/>
            </a:srgbClr>
          </a:solidFill>
          <a:ln w="3175">
            <a:miter lim="400000"/>
          </a:ln>
        </p:spPr>
        <p:txBody>
          <a:bodyPr lIns="0" tIns="0" rIns="0" bIns="0" anchor="ctr"/>
          <a:lstStyle/>
          <a:p>
            <a:pPr lvl="0">
              <a:defRPr sz="1800">
                <a:solidFill>
                  <a:srgbClr val="FFFFFF"/>
                </a:solidFill>
              </a:defRPr>
            </a:pPr>
            <a:endParaRPr/>
          </a:p>
        </p:txBody>
      </p:sp>
      <p:sp>
        <p:nvSpPr>
          <p:cNvPr id="43" name="Shape 43"/>
          <p:cNvSpPr/>
          <p:nvPr/>
        </p:nvSpPr>
        <p:spPr>
          <a:xfrm>
            <a:off x="-1" y="2065265"/>
            <a:ext cx="5029202" cy="5102987"/>
          </a:xfrm>
          <a:prstGeom prst="rect">
            <a:avLst/>
          </a:prstGeom>
          <a:solidFill>
            <a:srgbClr val="BA8FF7">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1">
    <p:spTree>
      <p:nvGrpSpPr>
        <p:cNvPr id="1" name=""/>
        <p:cNvGrpSpPr/>
        <p:nvPr/>
      </p:nvGrpSpPr>
      <p:grpSpPr>
        <a:xfrm>
          <a:off x="0" y="0"/>
          <a:ext cx="0" cy="0"/>
          <a:chOff x="0" y="0"/>
          <a:chExt cx="0" cy="0"/>
        </a:xfrm>
      </p:grpSpPr>
      <p:sp>
        <p:nvSpPr>
          <p:cNvPr id="46" name="Shape 46"/>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7" name="Shape 47"/>
          <p:cNvSpPr/>
          <p:nvPr/>
        </p:nvSpPr>
        <p:spPr>
          <a:xfrm>
            <a:off x="5029200" y="2065265"/>
            <a:ext cx="5098841" cy="5102987"/>
          </a:xfrm>
          <a:prstGeom prst="rect">
            <a:avLst/>
          </a:prstGeom>
          <a:solidFill>
            <a:srgbClr val="C8F08F">
              <a:alpha val="50000"/>
            </a:srgbClr>
          </a:solidFill>
          <a:ln w="3175">
            <a:miter lim="400000"/>
          </a:ln>
        </p:spPr>
        <p:txBody>
          <a:bodyPr lIns="0" tIns="0" rIns="0" bIns="0" anchor="ctr"/>
          <a:lstStyle/>
          <a:p>
            <a:pPr lvl="0">
              <a:defRPr sz="1800">
                <a:solidFill>
                  <a:srgbClr val="FFFFFF"/>
                </a:solidFill>
              </a:defRPr>
            </a:pPr>
            <a:endParaRPr/>
          </a:p>
        </p:txBody>
      </p:sp>
      <p:sp>
        <p:nvSpPr>
          <p:cNvPr id="48" name="Shape 48"/>
          <p:cNvSpPr/>
          <p:nvPr/>
        </p:nvSpPr>
        <p:spPr>
          <a:xfrm>
            <a:off x="-1" y="2065265"/>
            <a:ext cx="5029215" cy="5102987"/>
          </a:xfrm>
          <a:prstGeom prst="rect">
            <a:avLst/>
          </a:prstGeom>
          <a:solidFill>
            <a:srgbClr val="FDE876">
              <a:alpha val="50000"/>
            </a:srgbClr>
          </a:solidFill>
          <a:ln w="3175">
            <a:miter lim="400000"/>
          </a:ln>
        </p:spPr>
        <p:txBody>
          <a:bodyPr lIns="0" tIns="0" rIns="0" bIns="0" anchor="ctr"/>
          <a:lstStyle/>
          <a:p>
            <a:pPr lvl="0">
              <a:defRPr sz="1800">
                <a:solidFill>
                  <a:srgbClr val="FFFFFF"/>
                </a:solidFill>
              </a:defRPr>
            </a:pPr>
            <a:endParaRPr/>
          </a:p>
        </p:txBody>
      </p:sp>
      <p:sp>
        <p:nvSpPr>
          <p:cNvPr id="49" name="Shape 4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50" name="Shape 5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8131212" y="7348238"/>
            <a:ext cx="1668925" cy="153702"/>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baseline="0" dirty="0">
                <a:solidFill>
                  <a:schemeClr val="tx1"/>
                </a:solidFill>
                <a:latin typeface="HelvNeue Roman for IBM"/>
                <a:ea typeface="HelvNeue Roman for IBM"/>
                <a:cs typeface="HelvNeue Roman for IBM"/>
                <a:sym typeface="HelvNeue Roman for IBM"/>
              </a:rPr>
              <a:t>© </a:t>
            </a:r>
            <a:r>
              <a:rPr sz="600"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2016</a:t>
            </a:r>
            <a:endParaRPr sz="600"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982265" y="5310485"/>
            <a:ext cx="8093870" cy="1100138"/>
          </a:xfrm>
          <a:prstGeom prst="rect">
            <a:avLst/>
          </a:prstGeom>
        </p:spPr>
        <p:txBody>
          <a:bodyPr anchor="b"/>
          <a:lstStyle/>
          <a:p>
            <a:pPr lvl="0">
              <a:defRPr sz="1800"/>
            </a:pPr>
            <a:r>
              <a:rPr sz="6200"/>
              <a:t>Title Text</a:t>
            </a:r>
          </a:p>
        </p:txBody>
      </p:sp>
      <p:sp>
        <p:nvSpPr>
          <p:cNvPr id="9" name="Shape 9"/>
          <p:cNvSpPr>
            <a:spLocks noGrp="1"/>
          </p:cNvSpPr>
          <p:nvPr>
            <p:ph type="body" idx="1"/>
          </p:nvPr>
        </p:nvSpPr>
        <p:spPr>
          <a:xfrm>
            <a:off x="982265" y="6449913"/>
            <a:ext cx="8093870" cy="874217"/>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982265" y="2609254"/>
            <a:ext cx="8093870" cy="2553892"/>
          </a:xfrm>
          <a:prstGeom prst="rect">
            <a:avLst/>
          </a:prstGeom>
        </p:spPr>
        <p:txBody>
          <a:bodyPr/>
          <a:lstStyle/>
          <a:p>
            <a:pPr lvl="0">
              <a:defRPr sz="1800"/>
            </a:pPr>
            <a:r>
              <a:rPr sz="62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736699" y="605432"/>
            <a:ext cx="4125516" cy="3084315"/>
          </a:xfrm>
          <a:prstGeom prst="rect">
            <a:avLst/>
          </a:prstGeom>
        </p:spPr>
        <p:txBody>
          <a:bodyPr anchor="b"/>
          <a:lstStyle>
            <a:lvl1pPr>
              <a:defRPr sz="4600"/>
            </a:lvl1pPr>
          </a:lstStyle>
          <a:p>
            <a:pPr lvl="0">
              <a:defRPr sz="1800"/>
            </a:pPr>
            <a:r>
              <a:rPr sz="4600"/>
              <a:t>Title Text</a:t>
            </a:r>
          </a:p>
        </p:txBody>
      </p:sp>
      <p:sp>
        <p:nvSpPr>
          <p:cNvPr id="14" name="Shape 14"/>
          <p:cNvSpPr>
            <a:spLocks noGrp="1"/>
          </p:cNvSpPr>
          <p:nvPr>
            <p:ph type="body" idx="1"/>
          </p:nvPr>
        </p:nvSpPr>
        <p:spPr>
          <a:xfrm>
            <a:off x="736699" y="3797796"/>
            <a:ext cx="4125516" cy="3172719"/>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62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6200"/>
              <a:t>Title Text</a:t>
            </a:r>
          </a:p>
        </p:txBody>
      </p:sp>
      <p:sp>
        <p:nvSpPr>
          <p:cNvPr id="19" name="Shape 19"/>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6200"/>
              <a:t>Title Text</a:t>
            </a:r>
          </a:p>
        </p:txBody>
      </p:sp>
      <p:sp>
        <p:nvSpPr>
          <p:cNvPr id="22" name="Shape 22"/>
          <p:cNvSpPr>
            <a:spLocks noGrp="1"/>
          </p:cNvSpPr>
          <p:nvPr>
            <p:ph type="body" idx="1"/>
          </p:nvPr>
        </p:nvSpPr>
        <p:spPr>
          <a:xfrm>
            <a:off x="736699" y="2127944"/>
            <a:ext cx="4125516" cy="4862216"/>
          </a:xfrm>
          <a:prstGeom prst="rect">
            <a:avLst/>
          </a:prstGeom>
        </p:spPr>
        <p:txBody>
          <a:bodyPr/>
          <a:lstStyle>
            <a:lvl1pPr marL="269421" indent="-269421">
              <a:spcBef>
                <a:spcPts val="3200"/>
              </a:spcBef>
              <a:defRPr sz="2200"/>
            </a:lvl1pPr>
            <a:lvl2pPr marL="612321" indent="-269421">
              <a:spcBef>
                <a:spcPts val="3200"/>
              </a:spcBef>
              <a:defRPr sz="2200"/>
            </a:lvl2pPr>
            <a:lvl3pPr marL="955221" indent="-269421">
              <a:spcBef>
                <a:spcPts val="3200"/>
              </a:spcBef>
              <a:defRPr sz="2200"/>
            </a:lvl3pPr>
            <a:lvl4pPr marL="1298121" indent="-269421">
              <a:spcBef>
                <a:spcPts val="3200"/>
              </a:spcBef>
              <a:defRPr sz="2200"/>
            </a:lvl4pPr>
            <a:lvl5pPr marL="1641021" indent="-269421">
              <a:spcBef>
                <a:spcPts val="3200"/>
              </a:spcBef>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sp>
        <p:nvSpPr>
          <p:cNvPr id="27" name="Shape 27"/>
          <p:cNvSpPr/>
          <p:nvPr/>
        </p:nvSpPr>
        <p:spPr>
          <a:xfrm>
            <a:off x="5029200" y="2065265"/>
            <a:ext cx="5098841" cy="5102987"/>
          </a:xfrm>
          <a:prstGeom prst="rect">
            <a:avLst/>
          </a:prstGeom>
          <a:solidFill>
            <a:srgbClr val="6EEDD8">
              <a:alpha val="50000"/>
            </a:srgbClr>
          </a:solidFill>
          <a:ln w="3175">
            <a:miter lim="400000"/>
          </a:ln>
        </p:spPr>
        <p:txBody>
          <a:bodyPr lIns="0" tIns="0" rIns="0" bIns="0" anchor="ctr"/>
          <a:lstStyle/>
          <a:p>
            <a:pPr lvl="0">
              <a:defRPr sz="1800">
                <a:solidFill>
                  <a:srgbClr val="FFFFFF"/>
                </a:solidFill>
              </a:defRPr>
            </a:pPr>
            <a:endParaRPr/>
          </a:p>
        </p:txBody>
      </p:sp>
      <p:sp>
        <p:nvSpPr>
          <p:cNvPr id="28" name="Shape 28"/>
          <p:cNvSpPr/>
          <p:nvPr/>
        </p:nvSpPr>
        <p:spPr>
          <a:xfrm>
            <a:off x="-1" y="2065265"/>
            <a:ext cx="5029215" cy="5102987"/>
          </a:xfrm>
          <a:prstGeom prst="rect">
            <a:avLst/>
          </a:prstGeom>
          <a:solidFill>
            <a:srgbClr val="5596E6">
              <a:alpha val="50000"/>
            </a:srgbClr>
          </a:solidFill>
          <a:ln w="3175">
            <a:miter lim="400000"/>
          </a:ln>
        </p:spPr>
        <p:txBody>
          <a:bodyPr lIns="0" tIns="0" rIns="0" bIns="0" anchor="ctr"/>
          <a:lstStyle/>
          <a:p>
            <a:pPr lvl="0">
              <a:defRPr sz="1800">
                <a:solidFill>
                  <a:srgbClr val="FFFFFF"/>
                </a:solidFill>
              </a:defRPr>
            </a:pPr>
            <a:endParaRPr/>
          </a:p>
        </p:txBody>
      </p:sp>
      <p:sp>
        <p:nvSpPr>
          <p:cNvPr id="29" name="Shape 2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0" name="Shape 3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1" name="Shape 3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36699" y="458092"/>
            <a:ext cx="8585002" cy="1669853"/>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6200"/>
              <a:t>Title Text</a:t>
            </a:r>
          </a:p>
        </p:txBody>
      </p:sp>
      <p:sp>
        <p:nvSpPr>
          <p:cNvPr id="3" name="Shape 3"/>
          <p:cNvSpPr>
            <a:spLocks noGrp="1"/>
          </p:cNvSpPr>
          <p:nvPr>
            <p:ph type="body" idx="1"/>
          </p:nvPr>
        </p:nvSpPr>
        <p:spPr>
          <a:xfrm>
            <a:off x="736699" y="2127944"/>
            <a:ext cx="8585002" cy="4862216"/>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algn="ctr" defTabSz="584200">
        <a:defRPr sz="6200">
          <a:latin typeface="+mn-lt"/>
          <a:ea typeface="+mn-ea"/>
          <a:cs typeface="+mn-cs"/>
          <a:sym typeface="Helvetica Light"/>
        </a:defRPr>
      </a:lvl1pPr>
      <a:lvl2pPr indent="228600" algn="ctr" defTabSz="584200">
        <a:defRPr sz="6200">
          <a:latin typeface="+mn-lt"/>
          <a:ea typeface="+mn-ea"/>
          <a:cs typeface="+mn-cs"/>
          <a:sym typeface="Helvetica Light"/>
        </a:defRPr>
      </a:lvl2pPr>
      <a:lvl3pPr indent="457200" algn="ctr" defTabSz="584200">
        <a:defRPr sz="6200">
          <a:latin typeface="+mn-lt"/>
          <a:ea typeface="+mn-ea"/>
          <a:cs typeface="+mn-cs"/>
          <a:sym typeface="Helvetica Light"/>
        </a:defRPr>
      </a:lvl3pPr>
      <a:lvl4pPr indent="685800" algn="ctr" defTabSz="584200">
        <a:defRPr sz="6200">
          <a:latin typeface="+mn-lt"/>
          <a:ea typeface="+mn-ea"/>
          <a:cs typeface="+mn-cs"/>
          <a:sym typeface="Helvetica Light"/>
        </a:defRPr>
      </a:lvl4pPr>
      <a:lvl5pPr indent="914400" algn="ctr" defTabSz="584200">
        <a:defRPr sz="6200">
          <a:latin typeface="+mn-lt"/>
          <a:ea typeface="+mn-ea"/>
          <a:cs typeface="+mn-cs"/>
          <a:sym typeface="Helvetica Light"/>
        </a:defRPr>
      </a:lvl5pPr>
      <a:lvl6pPr indent="1143000" algn="ctr" defTabSz="584200">
        <a:defRPr sz="6200">
          <a:latin typeface="+mn-lt"/>
          <a:ea typeface="+mn-ea"/>
          <a:cs typeface="+mn-cs"/>
          <a:sym typeface="Helvetica Light"/>
        </a:defRPr>
      </a:lvl6pPr>
      <a:lvl7pPr indent="1371600" algn="ctr" defTabSz="584200">
        <a:defRPr sz="6200">
          <a:latin typeface="+mn-lt"/>
          <a:ea typeface="+mn-ea"/>
          <a:cs typeface="+mn-cs"/>
          <a:sym typeface="Helvetica Light"/>
        </a:defRPr>
      </a:lvl7pPr>
      <a:lvl8pPr indent="1600200" algn="ctr" defTabSz="584200">
        <a:defRPr sz="6200">
          <a:latin typeface="+mn-lt"/>
          <a:ea typeface="+mn-ea"/>
          <a:cs typeface="+mn-cs"/>
          <a:sym typeface="Helvetica Light"/>
        </a:defRPr>
      </a:lvl8pPr>
      <a:lvl9pPr indent="1828800" algn="ctr" defTabSz="584200">
        <a:defRPr sz="6200">
          <a:latin typeface="+mn-lt"/>
          <a:ea typeface="+mn-ea"/>
          <a:cs typeface="+mn-cs"/>
          <a:sym typeface="Helvetica Light"/>
        </a:defRPr>
      </a:lvl9pPr>
    </p:titleStyle>
    <p:bodyStyle>
      <a:lvl1pPr marL="345722" indent="-345722" defTabSz="584200">
        <a:spcBef>
          <a:spcPts val="4200"/>
        </a:spcBef>
        <a:buSzPct val="75000"/>
        <a:buChar char="•"/>
        <a:defRPr sz="2800">
          <a:latin typeface="+mn-lt"/>
          <a:ea typeface="+mn-ea"/>
          <a:cs typeface="+mn-cs"/>
          <a:sym typeface="Helvetica Light"/>
        </a:defRPr>
      </a:lvl1pPr>
      <a:lvl2pPr marL="790222" indent="-345722" defTabSz="584200">
        <a:spcBef>
          <a:spcPts val="4200"/>
        </a:spcBef>
        <a:buSzPct val="75000"/>
        <a:buChar char="•"/>
        <a:defRPr sz="2800">
          <a:latin typeface="+mn-lt"/>
          <a:ea typeface="+mn-ea"/>
          <a:cs typeface="+mn-cs"/>
          <a:sym typeface="Helvetica Light"/>
        </a:defRPr>
      </a:lvl2pPr>
      <a:lvl3pPr marL="1234722" indent="-345722" defTabSz="584200">
        <a:spcBef>
          <a:spcPts val="4200"/>
        </a:spcBef>
        <a:buSzPct val="75000"/>
        <a:buChar char="•"/>
        <a:defRPr sz="2800">
          <a:latin typeface="+mn-lt"/>
          <a:ea typeface="+mn-ea"/>
          <a:cs typeface="+mn-cs"/>
          <a:sym typeface="Helvetica Light"/>
        </a:defRPr>
      </a:lvl3pPr>
      <a:lvl4pPr marL="1679222" indent="-345722" defTabSz="584200">
        <a:spcBef>
          <a:spcPts val="4200"/>
        </a:spcBef>
        <a:buSzPct val="75000"/>
        <a:buChar char="•"/>
        <a:defRPr sz="2800">
          <a:latin typeface="+mn-lt"/>
          <a:ea typeface="+mn-ea"/>
          <a:cs typeface="+mn-cs"/>
          <a:sym typeface="Helvetica Light"/>
        </a:defRPr>
      </a:lvl4pPr>
      <a:lvl5pPr marL="2123722" indent="-345722" defTabSz="584200">
        <a:spcBef>
          <a:spcPts val="4200"/>
        </a:spcBef>
        <a:buSzPct val="75000"/>
        <a:buChar char="•"/>
        <a:defRPr sz="2800">
          <a:latin typeface="+mn-lt"/>
          <a:ea typeface="+mn-ea"/>
          <a:cs typeface="+mn-cs"/>
          <a:sym typeface="Helvetica Light"/>
        </a:defRPr>
      </a:lvl5pPr>
      <a:lvl6pPr marL="2568222" indent="-345722" defTabSz="584200">
        <a:spcBef>
          <a:spcPts val="4200"/>
        </a:spcBef>
        <a:buSzPct val="75000"/>
        <a:buChar char="•"/>
        <a:defRPr sz="2800">
          <a:latin typeface="+mn-lt"/>
          <a:ea typeface="+mn-ea"/>
          <a:cs typeface="+mn-cs"/>
          <a:sym typeface="Helvetica Light"/>
        </a:defRPr>
      </a:lvl6pPr>
      <a:lvl7pPr marL="3012722" indent="-345722" defTabSz="584200">
        <a:spcBef>
          <a:spcPts val="4200"/>
        </a:spcBef>
        <a:buSzPct val="75000"/>
        <a:buChar char="•"/>
        <a:defRPr sz="2800">
          <a:latin typeface="+mn-lt"/>
          <a:ea typeface="+mn-ea"/>
          <a:cs typeface="+mn-cs"/>
          <a:sym typeface="Helvetica Light"/>
        </a:defRPr>
      </a:lvl7pPr>
      <a:lvl8pPr marL="3457222" indent="-345722" defTabSz="584200">
        <a:spcBef>
          <a:spcPts val="4200"/>
        </a:spcBef>
        <a:buSzPct val="75000"/>
        <a:buChar char="•"/>
        <a:defRPr sz="2800">
          <a:latin typeface="+mn-lt"/>
          <a:ea typeface="+mn-ea"/>
          <a:cs typeface="+mn-cs"/>
          <a:sym typeface="Helvetica Light"/>
        </a:defRPr>
      </a:lvl8pPr>
      <a:lvl9pPr marL="3901722" indent="-345722" defTabSz="584200">
        <a:spcBef>
          <a:spcPts val="4200"/>
        </a:spcBef>
        <a:buSzPct val="75000"/>
        <a:buChar char="•"/>
        <a:defRPr sz="2800">
          <a:latin typeface="+mn-lt"/>
          <a:ea typeface="+mn-ea"/>
          <a:cs typeface="+mn-cs"/>
          <a:sym typeface="Helvetica Light"/>
        </a:defRPr>
      </a:lvl9pPr>
    </p:bodyStyle>
    <p:otherStyle>
      <a:lvl1pPr algn="ctr" defTabSz="584200">
        <a:defRPr sz="1400">
          <a:solidFill>
            <a:schemeClr val="tx1"/>
          </a:solidFill>
          <a:latin typeface="+mn-lt"/>
          <a:ea typeface="+mn-ea"/>
          <a:cs typeface="+mn-cs"/>
          <a:sym typeface="Helvetica Light"/>
        </a:defRPr>
      </a:lvl1pPr>
      <a:lvl2pPr indent="228600" algn="ctr" defTabSz="584200">
        <a:defRPr sz="1400">
          <a:solidFill>
            <a:schemeClr val="tx1"/>
          </a:solidFill>
          <a:latin typeface="+mn-lt"/>
          <a:ea typeface="+mn-ea"/>
          <a:cs typeface="+mn-cs"/>
          <a:sym typeface="Helvetica Light"/>
        </a:defRPr>
      </a:lvl2pPr>
      <a:lvl3pPr indent="457200" algn="ctr" defTabSz="584200">
        <a:defRPr sz="1400">
          <a:solidFill>
            <a:schemeClr val="tx1"/>
          </a:solidFill>
          <a:latin typeface="+mn-lt"/>
          <a:ea typeface="+mn-ea"/>
          <a:cs typeface="+mn-cs"/>
          <a:sym typeface="Helvetica Light"/>
        </a:defRPr>
      </a:lvl3pPr>
      <a:lvl4pPr indent="685800" algn="ctr" defTabSz="584200">
        <a:defRPr sz="1400">
          <a:solidFill>
            <a:schemeClr val="tx1"/>
          </a:solidFill>
          <a:latin typeface="+mn-lt"/>
          <a:ea typeface="+mn-ea"/>
          <a:cs typeface="+mn-cs"/>
          <a:sym typeface="Helvetica Light"/>
        </a:defRPr>
      </a:lvl4pPr>
      <a:lvl5pPr indent="914400" algn="ctr" defTabSz="584200">
        <a:defRPr sz="1400">
          <a:solidFill>
            <a:schemeClr val="tx1"/>
          </a:solidFill>
          <a:latin typeface="+mn-lt"/>
          <a:ea typeface="+mn-ea"/>
          <a:cs typeface="+mn-cs"/>
          <a:sym typeface="Helvetica Light"/>
        </a:defRPr>
      </a:lvl5pPr>
      <a:lvl6pPr indent="1143000" algn="ctr" defTabSz="584200">
        <a:defRPr sz="1400">
          <a:solidFill>
            <a:schemeClr val="tx1"/>
          </a:solidFill>
          <a:latin typeface="+mn-lt"/>
          <a:ea typeface="+mn-ea"/>
          <a:cs typeface="+mn-cs"/>
          <a:sym typeface="Helvetica Light"/>
        </a:defRPr>
      </a:lvl6pPr>
      <a:lvl7pPr indent="1371600" algn="ctr" defTabSz="584200">
        <a:defRPr sz="1400">
          <a:solidFill>
            <a:schemeClr val="tx1"/>
          </a:solidFill>
          <a:latin typeface="+mn-lt"/>
          <a:ea typeface="+mn-ea"/>
          <a:cs typeface="+mn-cs"/>
          <a:sym typeface="Helvetica Light"/>
        </a:defRPr>
      </a:lvl7pPr>
      <a:lvl8pPr indent="1600200" algn="ctr" defTabSz="584200">
        <a:defRPr sz="1400">
          <a:solidFill>
            <a:schemeClr val="tx1"/>
          </a:solidFill>
          <a:latin typeface="+mn-lt"/>
          <a:ea typeface="+mn-ea"/>
          <a:cs typeface="+mn-cs"/>
          <a:sym typeface="Helvetica Light"/>
        </a:defRPr>
      </a:lvl8pPr>
      <a:lvl9pPr indent="1828800" algn="ctr" defTabSz="584200">
        <a:defRPr sz="1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veloper.ibm.com/architecture/DiagramTemplate.pptx"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56.emf"/><Relationship Id="rId13" Type="http://schemas.openxmlformats.org/officeDocument/2006/relationships/image" Target="../media/image61.emf"/><Relationship Id="rId3" Type="http://schemas.openxmlformats.org/officeDocument/2006/relationships/image" Target="../media/image51.emf"/><Relationship Id="rId7" Type="http://schemas.openxmlformats.org/officeDocument/2006/relationships/image" Target="../media/image55.emf"/><Relationship Id="rId12" Type="http://schemas.openxmlformats.org/officeDocument/2006/relationships/image" Target="../media/image60.emf"/><Relationship Id="rId2" Type="http://schemas.openxmlformats.org/officeDocument/2006/relationships/image" Target="../media/image50.png"/><Relationship Id="rId1" Type="http://schemas.openxmlformats.org/officeDocument/2006/relationships/slideLayout" Target="../slideLayouts/slideLayout14.xml"/><Relationship Id="rId6" Type="http://schemas.openxmlformats.org/officeDocument/2006/relationships/image" Target="../media/image54.emf"/><Relationship Id="rId11" Type="http://schemas.openxmlformats.org/officeDocument/2006/relationships/image" Target="../media/image59.emf"/><Relationship Id="rId5" Type="http://schemas.openxmlformats.org/officeDocument/2006/relationships/image" Target="../media/image53.emf"/><Relationship Id="rId10" Type="http://schemas.openxmlformats.org/officeDocument/2006/relationships/image" Target="../media/image58.emf"/><Relationship Id="rId4" Type="http://schemas.openxmlformats.org/officeDocument/2006/relationships/image" Target="../media/image52.emf"/><Relationship Id="rId9" Type="http://schemas.openxmlformats.org/officeDocument/2006/relationships/image" Target="../media/image57.emf"/></Relationships>
</file>

<file path=ppt/slides/_rels/slide11.xml.rels><?xml version="1.0" encoding="UTF-8" standalone="yes"?>
<Relationships xmlns="http://schemas.openxmlformats.org/package/2006/relationships"><Relationship Id="rId8" Type="http://schemas.openxmlformats.org/officeDocument/2006/relationships/image" Target="../media/image68.tiff"/><Relationship Id="rId3" Type="http://schemas.openxmlformats.org/officeDocument/2006/relationships/image" Target="../media/image63.emf"/><Relationship Id="rId7" Type="http://schemas.openxmlformats.org/officeDocument/2006/relationships/image" Target="../media/image67.png"/><Relationship Id="rId2" Type="http://schemas.openxmlformats.org/officeDocument/2006/relationships/image" Target="../media/image62.emf"/><Relationship Id="rId1" Type="http://schemas.openxmlformats.org/officeDocument/2006/relationships/slideLayout" Target="../slideLayouts/slideLayout1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tiff"/></Relationships>
</file>

<file path=ppt/slides/_rels/slide1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13.xml.rels><?xml version="1.0" encoding="UTF-8" standalone="yes"?>
<Relationships xmlns="http://schemas.openxmlformats.org/package/2006/relationships"><Relationship Id="rId8" Type="http://schemas.openxmlformats.org/officeDocument/2006/relationships/image" Target="../media/image82.emf"/><Relationship Id="rId3" Type="http://schemas.openxmlformats.org/officeDocument/2006/relationships/image" Target="../media/image79.emf"/><Relationship Id="rId7" Type="http://schemas.openxmlformats.org/officeDocument/2006/relationships/image" Target="../media/image81.emf"/><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80.emf"/><Relationship Id="rId5" Type="http://schemas.openxmlformats.org/officeDocument/2006/relationships/image" Target="../media/image77.png"/><Relationship Id="rId4" Type="http://schemas.openxmlformats.org/officeDocument/2006/relationships/image" Target="../media/image72.png"/><Relationship Id="rId9" Type="http://schemas.openxmlformats.org/officeDocument/2006/relationships/image" Target="../media/image83.emf"/></Relationships>
</file>

<file path=ppt/slides/_rels/slide14.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emf"/><Relationship Id="rId3" Type="http://schemas.openxmlformats.org/officeDocument/2006/relationships/image" Target="../media/image41.png"/><Relationship Id="rId7" Type="http://schemas.openxmlformats.org/officeDocument/2006/relationships/image" Target="../media/image87.png"/><Relationship Id="rId12" Type="http://schemas.openxmlformats.org/officeDocument/2006/relationships/image" Target="../media/image92.emf"/><Relationship Id="rId2" Type="http://schemas.openxmlformats.org/officeDocument/2006/relationships/image" Target="../media/image7.png"/><Relationship Id="rId1" Type="http://schemas.openxmlformats.org/officeDocument/2006/relationships/slideLayout" Target="../slideLayouts/slideLayout14.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15.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94.emf"/><Relationship Id="rId1" Type="http://schemas.openxmlformats.org/officeDocument/2006/relationships/slideLayout" Target="../slideLayouts/slideLayout14.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s/_rels/slide16.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emf"/><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9.emf"/><Relationship Id="rId2" Type="http://schemas.openxmlformats.org/officeDocument/2006/relationships/image" Target="../media/image99.png"/><Relationship Id="rId1" Type="http://schemas.openxmlformats.org/officeDocument/2006/relationships/slideLayout" Target="../slideLayouts/slideLayout14.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s>
</file>

<file path=ppt/slides/_rels/slide17.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07.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8" Type="http://schemas.openxmlformats.org/officeDocument/2006/relationships/image" Target="../media/image118.emf"/><Relationship Id="rId3" Type="http://schemas.openxmlformats.org/officeDocument/2006/relationships/image" Target="../media/image113.png"/><Relationship Id="rId7" Type="http://schemas.openxmlformats.org/officeDocument/2006/relationships/image" Target="../media/image117.emf"/><Relationship Id="rId2" Type="http://schemas.openxmlformats.org/officeDocument/2006/relationships/image" Target="../media/image112.png"/><Relationship Id="rId1" Type="http://schemas.openxmlformats.org/officeDocument/2006/relationships/slideLayout" Target="../slideLayouts/slideLayout14.xml"/><Relationship Id="rId6" Type="http://schemas.openxmlformats.org/officeDocument/2006/relationships/image" Target="../media/image116.emf"/><Relationship Id="rId5" Type="http://schemas.openxmlformats.org/officeDocument/2006/relationships/image" Target="../media/image115.emf"/><Relationship Id="rId10" Type="http://schemas.openxmlformats.org/officeDocument/2006/relationships/image" Target="../media/image120.emf"/><Relationship Id="rId4" Type="http://schemas.openxmlformats.org/officeDocument/2006/relationships/image" Target="../media/image114.png"/><Relationship Id="rId9" Type="http://schemas.openxmlformats.org/officeDocument/2006/relationships/image" Target="../media/image119.emf"/></Relationships>
</file>

<file path=ppt/slides/_rels/slide1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4.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75.png"/><Relationship Id="rId1" Type="http://schemas.openxmlformats.org/officeDocument/2006/relationships/slideLayout" Target="../slideLayouts/slideLayout14.xml"/><Relationship Id="rId6" Type="http://schemas.openxmlformats.org/officeDocument/2006/relationships/image" Target="../media/image129.emf"/><Relationship Id="rId5" Type="http://schemas.openxmlformats.org/officeDocument/2006/relationships/image" Target="../media/image128.emf"/><Relationship Id="rId4" Type="http://schemas.openxmlformats.org/officeDocument/2006/relationships/image" Target="../media/image127.png"/></Relationships>
</file>

<file path=ppt/slides/_rels/slide21.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3" Type="http://schemas.openxmlformats.org/officeDocument/2006/relationships/image" Target="../media/image130.png"/><Relationship Id="rId7" Type="http://schemas.openxmlformats.org/officeDocument/2006/relationships/image" Target="../media/image134.png"/><Relationship Id="rId12" Type="http://schemas.openxmlformats.org/officeDocument/2006/relationships/image" Target="../media/image139.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133.png"/><Relationship Id="rId11" Type="http://schemas.openxmlformats.org/officeDocument/2006/relationships/image" Target="../media/image138.png"/><Relationship Id="rId5" Type="http://schemas.openxmlformats.org/officeDocument/2006/relationships/image" Target="../media/image132.pn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41.png"/></Relationships>
</file>

<file path=ppt/slides/_rels/slide22.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3.emf"/><Relationship Id="rId3" Type="http://schemas.openxmlformats.org/officeDocument/2006/relationships/image" Target="../media/image143.png"/><Relationship Id="rId7" Type="http://schemas.openxmlformats.org/officeDocument/2006/relationships/image" Target="../media/image147.png"/><Relationship Id="rId12" Type="http://schemas.openxmlformats.org/officeDocument/2006/relationships/image" Target="../media/image152.emf"/><Relationship Id="rId2" Type="http://schemas.openxmlformats.org/officeDocument/2006/relationships/image" Target="../media/image142.png"/><Relationship Id="rId1" Type="http://schemas.openxmlformats.org/officeDocument/2006/relationships/slideLayout" Target="../slideLayouts/slideLayout14.xml"/><Relationship Id="rId6" Type="http://schemas.openxmlformats.org/officeDocument/2006/relationships/image" Target="../media/image146.png"/><Relationship Id="rId11" Type="http://schemas.openxmlformats.org/officeDocument/2006/relationships/image" Target="../media/image151.emf"/><Relationship Id="rId5" Type="http://schemas.openxmlformats.org/officeDocument/2006/relationships/image" Target="../media/image145.png"/><Relationship Id="rId10" Type="http://schemas.openxmlformats.org/officeDocument/2006/relationships/image" Target="../media/image150.emf"/><Relationship Id="rId4" Type="http://schemas.openxmlformats.org/officeDocument/2006/relationships/image" Target="../media/image144.png"/><Relationship Id="rId9" Type="http://schemas.openxmlformats.org/officeDocument/2006/relationships/image" Target="../media/image149.emf"/></Relationships>
</file>

<file path=ppt/slides/_rels/slide23.xml.rels><?xml version="1.0" encoding="UTF-8" standalone="yes"?>
<Relationships xmlns="http://schemas.openxmlformats.org/package/2006/relationships"><Relationship Id="rId8" Type="http://schemas.openxmlformats.org/officeDocument/2006/relationships/image" Target="../media/image159.emf"/><Relationship Id="rId3" Type="http://schemas.openxmlformats.org/officeDocument/2006/relationships/image" Target="../media/image154.emf"/><Relationship Id="rId7" Type="http://schemas.openxmlformats.org/officeDocument/2006/relationships/image" Target="../media/image158.emf"/><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57.emf"/><Relationship Id="rId5" Type="http://schemas.openxmlformats.org/officeDocument/2006/relationships/image" Target="../media/image156.emf"/><Relationship Id="rId4" Type="http://schemas.openxmlformats.org/officeDocument/2006/relationships/image" Target="../media/image155.emf"/><Relationship Id="rId9" Type="http://schemas.openxmlformats.org/officeDocument/2006/relationships/image" Target="../media/image160.emf"/></Relationships>
</file>

<file path=ppt/slides/_rels/slide24.xml.rels><?xml version="1.0" encoding="UTF-8" standalone="yes"?>
<Relationships xmlns="http://schemas.openxmlformats.org/package/2006/relationships"><Relationship Id="rId3" Type="http://schemas.openxmlformats.org/officeDocument/2006/relationships/image" Target="../media/image161.emf"/><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62.emf"/></Relationships>
</file>

<file path=ppt/slides/_rels/slide25.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8" Type="http://schemas.openxmlformats.org/officeDocument/2006/relationships/image" Target="../media/image168.tiff"/><Relationship Id="rId3" Type="http://schemas.openxmlformats.org/officeDocument/2006/relationships/image" Target="../media/image165.emf"/><Relationship Id="rId7" Type="http://schemas.openxmlformats.org/officeDocument/2006/relationships/image" Target="../media/image64.png"/><Relationship Id="rId2" Type="http://schemas.openxmlformats.org/officeDocument/2006/relationships/image" Target="../media/image164.emf"/><Relationship Id="rId1" Type="http://schemas.openxmlformats.org/officeDocument/2006/relationships/slideLayout" Target="../slideLayouts/slideLayout14.xml"/><Relationship Id="rId6" Type="http://schemas.openxmlformats.org/officeDocument/2006/relationships/image" Target="../media/image66.png"/><Relationship Id="rId11" Type="http://schemas.openxmlformats.org/officeDocument/2006/relationships/image" Target="../media/image171.tiff"/><Relationship Id="rId5" Type="http://schemas.openxmlformats.org/officeDocument/2006/relationships/image" Target="../media/image167.emf"/><Relationship Id="rId10" Type="http://schemas.openxmlformats.org/officeDocument/2006/relationships/image" Target="../media/image170.png"/><Relationship Id="rId4" Type="http://schemas.openxmlformats.org/officeDocument/2006/relationships/image" Target="../media/image166.emf"/><Relationship Id="rId9" Type="http://schemas.openxmlformats.org/officeDocument/2006/relationships/image" Target="../media/image169.png"/></Relationships>
</file>

<file path=ppt/slides/_rels/slide27.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172.emf"/><Relationship Id="rId7" Type="http://schemas.openxmlformats.org/officeDocument/2006/relationships/image" Target="../media/image69.tiff"/><Relationship Id="rId2" Type="http://schemas.openxmlformats.org/officeDocument/2006/relationships/image" Target="../media/image142.png"/><Relationship Id="rId1" Type="http://schemas.openxmlformats.org/officeDocument/2006/relationships/slideLayout" Target="../slideLayouts/slideLayout14.xml"/><Relationship Id="rId6" Type="http://schemas.openxmlformats.org/officeDocument/2006/relationships/image" Target="../media/image55.emf"/><Relationship Id="rId5" Type="http://schemas.openxmlformats.org/officeDocument/2006/relationships/image" Target="../media/image174.emf"/><Relationship Id="rId10" Type="http://schemas.openxmlformats.org/officeDocument/2006/relationships/image" Target="../media/image177.emf"/><Relationship Id="rId4" Type="http://schemas.openxmlformats.org/officeDocument/2006/relationships/image" Target="../media/image173.emf"/><Relationship Id="rId9" Type="http://schemas.openxmlformats.org/officeDocument/2006/relationships/image" Target="../media/image176.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5.emf"/><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186.png"/><Relationship Id="rId13" Type="http://schemas.openxmlformats.org/officeDocument/2006/relationships/image" Target="../media/image191.png"/><Relationship Id="rId18" Type="http://schemas.openxmlformats.org/officeDocument/2006/relationships/image" Target="../media/image196.emf"/><Relationship Id="rId3" Type="http://schemas.openxmlformats.org/officeDocument/2006/relationships/image" Target="../media/image181.png"/><Relationship Id="rId21" Type="http://schemas.openxmlformats.org/officeDocument/2006/relationships/image" Target="../media/image199.emf"/><Relationship Id="rId7" Type="http://schemas.openxmlformats.org/officeDocument/2006/relationships/image" Target="../media/image185.png"/><Relationship Id="rId12" Type="http://schemas.openxmlformats.org/officeDocument/2006/relationships/image" Target="../media/image190.png"/><Relationship Id="rId17" Type="http://schemas.openxmlformats.org/officeDocument/2006/relationships/image" Target="../media/image195.emf"/><Relationship Id="rId2" Type="http://schemas.openxmlformats.org/officeDocument/2006/relationships/image" Target="../media/image180.png"/><Relationship Id="rId16" Type="http://schemas.openxmlformats.org/officeDocument/2006/relationships/image" Target="../media/image194.emf"/><Relationship Id="rId20" Type="http://schemas.openxmlformats.org/officeDocument/2006/relationships/image" Target="../media/image198.emf"/><Relationship Id="rId1" Type="http://schemas.openxmlformats.org/officeDocument/2006/relationships/slideLayout" Target="../slideLayouts/slideLayout14.xml"/><Relationship Id="rId6" Type="http://schemas.openxmlformats.org/officeDocument/2006/relationships/image" Target="../media/image184.png"/><Relationship Id="rId11" Type="http://schemas.openxmlformats.org/officeDocument/2006/relationships/image" Target="../media/image189.png"/><Relationship Id="rId5" Type="http://schemas.openxmlformats.org/officeDocument/2006/relationships/image" Target="../media/image183.png"/><Relationship Id="rId15" Type="http://schemas.openxmlformats.org/officeDocument/2006/relationships/image" Target="../media/image193.png"/><Relationship Id="rId10" Type="http://schemas.openxmlformats.org/officeDocument/2006/relationships/image" Target="../media/image188.png"/><Relationship Id="rId19" Type="http://schemas.openxmlformats.org/officeDocument/2006/relationships/image" Target="../media/image197.emf"/><Relationship Id="rId4" Type="http://schemas.openxmlformats.org/officeDocument/2006/relationships/image" Target="../media/image182.png"/><Relationship Id="rId9" Type="http://schemas.openxmlformats.org/officeDocument/2006/relationships/image" Target="../media/image187.png"/><Relationship Id="rId14" Type="http://schemas.openxmlformats.org/officeDocument/2006/relationships/image" Target="../media/image192.png"/></Relationships>
</file>

<file path=ppt/slides/_rels/slide31.xml.rels><?xml version="1.0" encoding="UTF-8" standalone="yes"?>
<Relationships xmlns="http://schemas.openxmlformats.org/package/2006/relationships"><Relationship Id="rId8" Type="http://schemas.openxmlformats.org/officeDocument/2006/relationships/image" Target="../media/image206.tiff"/><Relationship Id="rId13" Type="http://schemas.openxmlformats.org/officeDocument/2006/relationships/image" Target="../media/image211.emf"/><Relationship Id="rId18" Type="http://schemas.openxmlformats.org/officeDocument/2006/relationships/image" Target="../media/image216.tiff"/><Relationship Id="rId3" Type="http://schemas.openxmlformats.org/officeDocument/2006/relationships/image" Target="../media/image201.tiff"/><Relationship Id="rId7" Type="http://schemas.openxmlformats.org/officeDocument/2006/relationships/image" Target="../media/image205.emf"/><Relationship Id="rId12" Type="http://schemas.openxmlformats.org/officeDocument/2006/relationships/image" Target="../media/image210.emf"/><Relationship Id="rId17" Type="http://schemas.openxmlformats.org/officeDocument/2006/relationships/image" Target="../media/image215.emf"/><Relationship Id="rId2" Type="http://schemas.openxmlformats.org/officeDocument/2006/relationships/image" Target="../media/image200.emf"/><Relationship Id="rId16" Type="http://schemas.openxmlformats.org/officeDocument/2006/relationships/image" Target="../media/image214.emf"/><Relationship Id="rId1" Type="http://schemas.openxmlformats.org/officeDocument/2006/relationships/slideLayout" Target="../slideLayouts/slideLayout14.xml"/><Relationship Id="rId6" Type="http://schemas.openxmlformats.org/officeDocument/2006/relationships/image" Target="../media/image204.emf"/><Relationship Id="rId11" Type="http://schemas.openxmlformats.org/officeDocument/2006/relationships/image" Target="../media/image209.emf"/><Relationship Id="rId5" Type="http://schemas.openxmlformats.org/officeDocument/2006/relationships/image" Target="../media/image203.emf"/><Relationship Id="rId15" Type="http://schemas.openxmlformats.org/officeDocument/2006/relationships/image" Target="../media/image213.emf"/><Relationship Id="rId10" Type="http://schemas.openxmlformats.org/officeDocument/2006/relationships/image" Target="../media/image208.emf"/><Relationship Id="rId19" Type="http://schemas.openxmlformats.org/officeDocument/2006/relationships/image" Target="../media/image217.tiff"/><Relationship Id="rId4" Type="http://schemas.openxmlformats.org/officeDocument/2006/relationships/image" Target="../media/image202.emf"/><Relationship Id="rId9" Type="http://schemas.openxmlformats.org/officeDocument/2006/relationships/image" Target="../media/image207.tiff"/><Relationship Id="rId14" Type="http://schemas.openxmlformats.org/officeDocument/2006/relationships/image" Target="../media/image212.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image" Target="../media/image113.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9.emf"/><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9.emf"/></Relationships>
</file>

<file path=ppt/slides/_rels/slide7.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5.png"/><Relationship Id="rId7" Type="http://schemas.openxmlformats.org/officeDocument/2006/relationships/image" Target="../media/image28.emf"/><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4.png"/><Relationship Id="rId11" Type="http://schemas.openxmlformats.org/officeDocument/2006/relationships/image" Target="../media/image32.emf"/><Relationship Id="rId5" Type="http://schemas.openxmlformats.org/officeDocument/2006/relationships/image" Target="../media/image27.emf"/><Relationship Id="rId10" Type="http://schemas.openxmlformats.org/officeDocument/2006/relationships/image" Target="../media/image31.emf"/><Relationship Id="rId4" Type="http://schemas.openxmlformats.org/officeDocument/2006/relationships/image" Target="../media/image26.png"/><Relationship Id="rId9" Type="http://schemas.openxmlformats.org/officeDocument/2006/relationships/image" Target="../media/image30.emf"/></Relationships>
</file>

<file path=ppt/slides/_rels/slide8.xml.rels><?xml version="1.0" encoding="UTF-8" standalone="yes"?>
<Relationships xmlns="http://schemas.openxmlformats.org/package/2006/relationships"><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9.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14.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8" name="Shape 57">
            <a:extLst>
              <a:ext uri="{FF2B5EF4-FFF2-40B4-BE49-F238E27FC236}">
                <a16:creationId xmlns:a16="http://schemas.microsoft.com/office/drawing/2014/main" id="{7061FCC8-7A7F-9343-A177-48BF1934510A}"/>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Template</a:t>
            </a:r>
            <a:endParaRPr sz="2400" dirty="0"/>
          </a:p>
        </p:txBody>
      </p:sp>
      <p:sp>
        <p:nvSpPr>
          <p:cNvPr id="9" name="TextBox 8">
            <a:extLst>
              <a:ext uri="{FF2B5EF4-FFF2-40B4-BE49-F238E27FC236}">
                <a16:creationId xmlns:a16="http://schemas.microsoft.com/office/drawing/2014/main" id="{508F3CDB-E3D4-7744-9B5B-C7E9D70F51DC}"/>
              </a:ext>
            </a:extLst>
          </p:cNvPr>
          <p:cNvSpPr txBox="1"/>
          <p:nvPr/>
        </p:nvSpPr>
        <p:spPr>
          <a:xfrm>
            <a:off x="369887" y="2130581"/>
            <a:ext cx="8496300" cy="36803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r>
              <a:rPr lang="en-US" sz="1400" b="1" dirty="0">
                <a:solidFill>
                  <a:srgbClr val="000000"/>
                </a:solidFill>
                <a:latin typeface="Helvetica" charset="0"/>
                <a:ea typeface="Helvetica" charset="0"/>
                <a:cs typeface="Helvetica" charset="0"/>
              </a:rPr>
              <a:t>Using the Diagram Template</a:t>
            </a:r>
          </a:p>
          <a:p>
            <a:pPr marL="0" marR="0" indent="0" algn="l" defTabSz="584200" rtl="0" fontAlgn="auto" hangingPunct="0">
              <a:lnSpc>
                <a:spcPct val="100000"/>
              </a:lnSpc>
              <a:spcBef>
                <a:spcPts val="0"/>
              </a:spcBef>
              <a:spcAft>
                <a:spcPts val="0"/>
              </a:spcAft>
              <a:buClrTx/>
              <a:buSzTx/>
              <a:buFontTx/>
              <a:buNone/>
              <a:tabLst/>
            </a:pPr>
            <a:endParaRPr lang="en-US" sz="1400" b="1" dirty="0">
              <a:solidFill>
                <a:srgbClr val="000000"/>
              </a:solidFill>
              <a:latin typeface="Helvetica" charset="0"/>
              <a:ea typeface="Helvetica" charset="0"/>
              <a:cs typeface="Helvetica" charset="0"/>
            </a:endParaRPr>
          </a:p>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algn="l" rtl="0" hangingPunct="0"/>
            <a:r>
              <a:rPr lang="en-US" sz="1400" dirty="0">
                <a:solidFill>
                  <a:srgbClr val="000000"/>
                </a:solidFill>
                <a:latin typeface="Helvetica" charset="0"/>
                <a:ea typeface="Helvetica" charset="0"/>
                <a:cs typeface="Helvetica" charset="0"/>
              </a:rPr>
              <a:t>This template is for use in creating a visual representation of your architecture.</a:t>
            </a:r>
          </a:p>
          <a:p>
            <a:pPr marL="0" marR="0" indent="0" algn="l" defTabSz="584200" rtl="0" fontAlgn="auto" hangingPunct="0">
              <a:lnSpc>
                <a:spcPct val="100000"/>
              </a:lnSpc>
              <a:spcBef>
                <a:spcPts val="0"/>
              </a:spcBef>
              <a:spcAft>
                <a:spcPts val="0"/>
              </a:spcAft>
              <a:buClrTx/>
              <a:buSzTx/>
              <a:buFontTx/>
              <a:buNone/>
              <a:tabLst/>
            </a:pPr>
            <a:endParaRPr lang="en-US" sz="1400" dirty="0">
              <a:solidFill>
                <a:srgbClr val="000000"/>
              </a:solidFill>
              <a:latin typeface="Helvetica" charset="0"/>
              <a:ea typeface="Helvetica" charset="0"/>
              <a:cs typeface="Helvetica" charset="0"/>
            </a:endParaRPr>
          </a:p>
          <a:p>
            <a:pPr algn="l" rtl="0" hangingPunct="0"/>
            <a:r>
              <a:rPr lang="en-US" sz="1400" dirty="0">
                <a:solidFill>
                  <a:srgbClr val="000000"/>
                </a:solidFill>
                <a:latin typeface="Helvetica" charset="0"/>
                <a:ea typeface="Helvetica" charset="0"/>
                <a:cs typeface="Helvetica" charset="0"/>
              </a:rPr>
              <a:t>Create your diagram by copying the required icons into one of the frameworks provided on </a:t>
            </a:r>
            <a:r>
              <a:rPr lang="en-US" sz="1400" b="1" dirty="0">
                <a:solidFill>
                  <a:srgbClr val="000000"/>
                </a:solidFill>
                <a:latin typeface="Helvetica" charset="0"/>
                <a:ea typeface="Helvetica" charset="0"/>
                <a:cs typeface="Helvetica" charset="0"/>
              </a:rPr>
              <a:t>page 28</a:t>
            </a:r>
            <a:r>
              <a:rPr lang="en-US" sz="1400" dirty="0">
                <a:solidFill>
                  <a:srgbClr val="000000"/>
                </a:solidFill>
                <a:latin typeface="Helvetica" charset="0"/>
                <a:ea typeface="Helvetica" charset="0"/>
                <a:cs typeface="Helvetica" charset="0"/>
              </a:rPr>
              <a:t> of this template. Use standard arrows to show the runtime flow. </a:t>
            </a:r>
          </a:p>
          <a:p>
            <a:pPr algn="l" rtl="0" hangingPunct="0"/>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You may add numbers (which are provided on page 25) to the diagram to correspond to the runtime flow steps in your architecture.</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Steps for graying out icons that are not being used in the runtime flow can be found on page: 24</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This template may be updated periodically with new icons. Get the latest version at </a:t>
            </a:r>
            <a:r>
              <a:rPr lang="en-US" sz="1400" dirty="0" err="1">
                <a:solidFill>
                  <a:srgbClr val="000000"/>
                </a:solidFill>
                <a:latin typeface="Helvetica" charset="0"/>
                <a:ea typeface="Helvetica" charset="0"/>
                <a:cs typeface="Helvetica" charset="0"/>
                <a:hlinkClick r:id="rId3"/>
              </a:rPr>
              <a:t>developer.ibm.com</a:t>
            </a:r>
            <a:r>
              <a:rPr lang="en-US" sz="1400" dirty="0">
                <a:solidFill>
                  <a:srgbClr val="000000"/>
                </a:solidFill>
                <a:latin typeface="Helvetica" charset="0"/>
                <a:ea typeface="Helvetica" charset="0"/>
                <a:cs typeface="Helvetica" charset="0"/>
                <a:hlinkClick r:id="rId3"/>
              </a:rPr>
              <a:t>/architecture/</a:t>
            </a:r>
            <a:r>
              <a:rPr lang="en-US" sz="1400" dirty="0" err="1">
                <a:solidFill>
                  <a:srgbClr val="000000"/>
                </a:solidFill>
                <a:latin typeface="Helvetica" charset="0"/>
                <a:ea typeface="Helvetica" charset="0"/>
                <a:cs typeface="Helvetica" charset="0"/>
                <a:hlinkClick r:id="rId3"/>
              </a:rPr>
              <a:t>DiagramTemplate.pptx</a:t>
            </a:r>
            <a:r>
              <a:rPr lang="en-US" sz="1400" dirty="0">
                <a:solidFill>
                  <a:srgbClr val="000000"/>
                </a:solidFill>
                <a:latin typeface="Helvetica" charset="0"/>
                <a:ea typeface="Helvetica" charset="0"/>
                <a:cs typeface="Helvetica" charset="0"/>
              </a:rPr>
              <a:t>.</a:t>
            </a: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545933" y="210270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monitoring, patching, log consolidation, log analysis, disaster recovery, and backup services for the cloud management platform.</a:t>
            </a:r>
            <a:endParaRPr sz="1000" dirty="0"/>
          </a:p>
        </p:txBody>
      </p:sp>
      <p:grpSp>
        <p:nvGrpSpPr>
          <p:cNvPr id="3" name="Group 2"/>
          <p:cNvGrpSpPr/>
          <p:nvPr/>
        </p:nvGrpSpPr>
        <p:grpSpPr>
          <a:xfrm>
            <a:off x="600270" y="3372960"/>
            <a:ext cx="707233" cy="943949"/>
            <a:chOff x="369887" y="3291235"/>
            <a:chExt cx="707233" cy="943949"/>
          </a:xfrm>
        </p:grpSpPr>
        <p:grpSp>
          <p:nvGrpSpPr>
            <p:cNvPr id="71" name="Group 300"/>
            <p:cNvGrpSpPr/>
            <p:nvPr/>
          </p:nvGrpSpPr>
          <p:grpSpPr>
            <a:xfrm>
              <a:off x="369887" y="3291235"/>
              <a:ext cx="707233" cy="943949"/>
              <a:chOff x="1694" y="9504"/>
              <a:chExt cx="707232" cy="943947"/>
            </a:xfrm>
          </p:grpSpPr>
          <p:sp>
            <p:nvSpPr>
              <p:cNvPr id="73"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4" name="Shape 299"/>
              <p:cNvSpPr/>
              <p:nvPr/>
            </p:nvSpPr>
            <p:spPr>
              <a:xfrm>
                <a:off x="93126" y="707231"/>
                <a:ext cx="5209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502" y="3383984"/>
              <a:ext cx="292608" cy="445008"/>
            </a:xfrm>
            <a:prstGeom prst="rect">
              <a:avLst/>
            </a:prstGeom>
          </p:spPr>
        </p:pic>
      </p:gr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sp>
        <p:nvSpPr>
          <p:cNvPr id="25" name="Shape 358"/>
          <p:cNvSpPr/>
          <p:nvPr/>
        </p:nvSpPr>
        <p:spPr>
          <a:xfrm>
            <a:off x="1554841" y="3377288"/>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or third-party cloud system that provides services to bring data and capabilities to the social platform.</a:t>
            </a:r>
          </a:p>
        </p:txBody>
      </p:sp>
      <p:sp>
        <p:nvSpPr>
          <p:cNvPr id="26" name="Shape 358"/>
          <p:cNvSpPr/>
          <p:nvPr/>
        </p:nvSpPr>
        <p:spPr>
          <a:xfrm>
            <a:off x="1550162" y="5023869"/>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captures alerts.</a:t>
            </a:r>
          </a:p>
        </p:txBody>
      </p:sp>
      <p:sp>
        <p:nvSpPr>
          <p:cNvPr id="36" name="Shape 358">
            <a:extLst>
              <a:ext uri="{FF2B5EF4-FFF2-40B4-BE49-F238E27FC236}">
                <a16:creationId xmlns:a16="http://schemas.microsoft.com/office/drawing/2014/main" id="{2D87D899-7F60-AE4C-8000-A456B49B044A}"/>
              </a:ext>
            </a:extLst>
          </p:cNvPr>
          <p:cNvSpPr/>
          <p:nvPr/>
        </p:nvSpPr>
        <p:spPr>
          <a:xfrm>
            <a:off x="1577870" y="6396393"/>
            <a:ext cx="1709677"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network services.</a:t>
            </a:r>
          </a:p>
        </p:txBody>
      </p:sp>
      <p:grpSp>
        <p:nvGrpSpPr>
          <p:cNvPr id="8" name="Group 7">
            <a:extLst>
              <a:ext uri="{FF2B5EF4-FFF2-40B4-BE49-F238E27FC236}">
                <a16:creationId xmlns:a16="http://schemas.microsoft.com/office/drawing/2014/main" id="{28BE259A-25F8-DD40-B63E-FA4D1750281B}"/>
              </a:ext>
            </a:extLst>
          </p:cNvPr>
          <p:cNvGrpSpPr/>
          <p:nvPr/>
        </p:nvGrpSpPr>
        <p:grpSpPr>
          <a:xfrm>
            <a:off x="4081225" y="2063706"/>
            <a:ext cx="707233" cy="820840"/>
            <a:chOff x="4081225" y="2063706"/>
            <a:chExt cx="707233" cy="820840"/>
          </a:xfrm>
        </p:grpSpPr>
        <p:grpSp>
          <p:nvGrpSpPr>
            <p:cNvPr id="38" name="Group 300">
              <a:extLst>
                <a:ext uri="{FF2B5EF4-FFF2-40B4-BE49-F238E27FC236}">
                  <a16:creationId xmlns:a16="http://schemas.microsoft.com/office/drawing/2014/main" id="{3DC1DAA8-8D11-D94E-B0CA-8D9F431689FB}"/>
                </a:ext>
              </a:extLst>
            </p:cNvPr>
            <p:cNvGrpSpPr/>
            <p:nvPr/>
          </p:nvGrpSpPr>
          <p:grpSpPr>
            <a:xfrm>
              <a:off x="4081225" y="2063706"/>
              <a:ext cx="707233" cy="820840"/>
              <a:chOff x="1694" y="9504"/>
              <a:chExt cx="707232" cy="820838"/>
            </a:xfrm>
          </p:grpSpPr>
          <p:sp>
            <p:nvSpPr>
              <p:cNvPr id="40" name="Shape 298">
                <a:extLst>
                  <a:ext uri="{FF2B5EF4-FFF2-40B4-BE49-F238E27FC236}">
                    <a16:creationId xmlns:a16="http://schemas.microsoft.com/office/drawing/2014/main" id="{261B7B7B-167F-8D4C-949B-F9E1FFC751A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299">
                <a:extLst>
                  <a:ext uri="{FF2B5EF4-FFF2-40B4-BE49-F238E27FC236}">
                    <a16:creationId xmlns:a16="http://schemas.microsoft.com/office/drawing/2014/main" id="{5A116B50-B497-0643-9281-4C07E073E21E}"/>
                  </a:ext>
                </a:extLst>
              </p:cNvPr>
              <p:cNvSpPr/>
              <p:nvPr/>
            </p:nvSpPr>
            <p:spPr>
              <a:xfrm>
                <a:off x="39429" y="707231"/>
                <a:ext cx="62837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a:extLst>
                <a:ext uri="{FF2B5EF4-FFF2-40B4-BE49-F238E27FC236}">
                  <a16:creationId xmlns:a16="http://schemas.microsoft.com/office/drawing/2014/main" id="{A191CFF7-CCBC-D94C-AF34-5434ECB6AA5A}"/>
                </a:ext>
              </a:extLst>
            </p:cNvPr>
            <p:cNvPicPr>
              <a:picLocks noChangeAspect="1"/>
            </p:cNvPicPr>
            <p:nvPr/>
          </p:nvPicPr>
          <p:blipFill>
            <a:blip r:embed="rId3"/>
            <a:stretch>
              <a:fillRect/>
            </a:stretch>
          </p:blipFill>
          <p:spPr>
            <a:xfrm>
              <a:off x="4175626" y="2169672"/>
              <a:ext cx="495300" cy="495300"/>
            </a:xfrm>
            <a:prstGeom prst="rect">
              <a:avLst/>
            </a:prstGeom>
          </p:spPr>
        </p:pic>
      </p:grpSp>
      <p:grpSp>
        <p:nvGrpSpPr>
          <p:cNvPr id="10" name="Group 9">
            <a:extLst>
              <a:ext uri="{FF2B5EF4-FFF2-40B4-BE49-F238E27FC236}">
                <a16:creationId xmlns:a16="http://schemas.microsoft.com/office/drawing/2014/main" id="{8CDE500D-5AD0-DE42-9B12-3682FC906B1E}"/>
              </a:ext>
            </a:extLst>
          </p:cNvPr>
          <p:cNvGrpSpPr/>
          <p:nvPr/>
        </p:nvGrpSpPr>
        <p:grpSpPr>
          <a:xfrm>
            <a:off x="620580" y="6153496"/>
            <a:ext cx="707233" cy="820840"/>
            <a:chOff x="620580" y="6153496"/>
            <a:chExt cx="707233" cy="820840"/>
          </a:xfrm>
        </p:grpSpPr>
        <p:grpSp>
          <p:nvGrpSpPr>
            <p:cNvPr id="32" name="Group 300">
              <a:extLst>
                <a:ext uri="{FF2B5EF4-FFF2-40B4-BE49-F238E27FC236}">
                  <a16:creationId xmlns:a16="http://schemas.microsoft.com/office/drawing/2014/main" id="{AEED17C1-8B5A-E94D-A72C-BB15B6781A1C}"/>
                </a:ext>
              </a:extLst>
            </p:cNvPr>
            <p:cNvGrpSpPr/>
            <p:nvPr/>
          </p:nvGrpSpPr>
          <p:grpSpPr>
            <a:xfrm>
              <a:off x="620580" y="6153496"/>
              <a:ext cx="707233" cy="820840"/>
              <a:chOff x="1694" y="9504"/>
              <a:chExt cx="707232" cy="820838"/>
            </a:xfrm>
          </p:grpSpPr>
          <p:sp>
            <p:nvSpPr>
              <p:cNvPr id="34" name="Shape 298">
                <a:extLst>
                  <a:ext uri="{FF2B5EF4-FFF2-40B4-BE49-F238E27FC236}">
                    <a16:creationId xmlns:a16="http://schemas.microsoft.com/office/drawing/2014/main" id="{7DBD55EA-A3C6-8644-9017-875F48EB4ECA}"/>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5" name="Shape 299">
                <a:extLst>
                  <a:ext uri="{FF2B5EF4-FFF2-40B4-BE49-F238E27FC236}">
                    <a16:creationId xmlns:a16="http://schemas.microsoft.com/office/drawing/2014/main" id="{24B76A9A-6D58-0D40-A345-011B2D6CEEB3}"/>
                  </a:ext>
                </a:extLst>
              </p:cNvPr>
              <p:cNvSpPr/>
              <p:nvPr/>
            </p:nvSpPr>
            <p:spPr>
              <a:xfrm>
                <a:off x="89119" y="707231"/>
                <a:ext cx="52899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a:t>
                </a:r>
              </a:p>
            </p:txBody>
          </p:sp>
        </p:grpSp>
        <p:pic>
          <p:nvPicPr>
            <p:cNvPr id="9" name="Picture 8">
              <a:extLst>
                <a:ext uri="{FF2B5EF4-FFF2-40B4-BE49-F238E27FC236}">
                  <a16:creationId xmlns:a16="http://schemas.microsoft.com/office/drawing/2014/main" id="{D6036616-E81C-1E4A-A78C-066CE7DF4E35}"/>
                </a:ext>
              </a:extLst>
            </p:cNvPr>
            <p:cNvPicPr>
              <a:picLocks noChangeAspect="1"/>
            </p:cNvPicPr>
            <p:nvPr/>
          </p:nvPicPr>
          <p:blipFill>
            <a:blip r:embed="rId4"/>
            <a:stretch>
              <a:fillRect/>
            </a:stretch>
          </p:blipFill>
          <p:spPr>
            <a:xfrm>
              <a:off x="694750" y="6237532"/>
              <a:ext cx="555497" cy="539159"/>
            </a:xfrm>
            <a:prstGeom prst="rect">
              <a:avLst/>
            </a:prstGeom>
          </p:spPr>
        </p:pic>
      </p:grpSp>
      <p:grpSp>
        <p:nvGrpSpPr>
          <p:cNvPr id="13" name="Group 12">
            <a:extLst>
              <a:ext uri="{FF2B5EF4-FFF2-40B4-BE49-F238E27FC236}">
                <a16:creationId xmlns:a16="http://schemas.microsoft.com/office/drawing/2014/main" id="{238BD1E9-5C20-FD49-BFAA-4D5253DEE43A}"/>
              </a:ext>
            </a:extLst>
          </p:cNvPr>
          <p:cNvGrpSpPr/>
          <p:nvPr/>
        </p:nvGrpSpPr>
        <p:grpSpPr>
          <a:xfrm>
            <a:off x="3923398" y="3358116"/>
            <a:ext cx="1019510" cy="943949"/>
            <a:chOff x="3923398" y="3358116"/>
            <a:chExt cx="1019510" cy="943949"/>
          </a:xfrm>
        </p:grpSpPr>
        <p:grpSp>
          <p:nvGrpSpPr>
            <p:cNvPr id="49" name="Group 300">
              <a:extLst>
                <a:ext uri="{FF2B5EF4-FFF2-40B4-BE49-F238E27FC236}">
                  <a16:creationId xmlns:a16="http://schemas.microsoft.com/office/drawing/2014/main" id="{7E54A35E-9518-084D-B346-CA46BE770C4D}"/>
                </a:ext>
              </a:extLst>
            </p:cNvPr>
            <p:cNvGrpSpPr/>
            <p:nvPr/>
          </p:nvGrpSpPr>
          <p:grpSpPr>
            <a:xfrm>
              <a:off x="3923398" y="3358116"/>
              <a:ext cx="1019510" cy="943949"/>
              <a:chOff x="-156133" y="9504"/>
              <a:chExt cx="1019509" cy="943947"/>
            </a:xfrm>
          </p:grpSpPr>
          <p:sp>
            <p:nvSpPr>
              <p:cNvPr id="51" name="Shape 298">
                <a:extLst>
                  <a:ext uri="{FF2B5EF4-FFF2-40B4-BE49-F238E27FC236}">
                    <a16:creationId xmlns:a16="http://schemas.microsoft.com/office/drawing/2014/main" id="{CB6B183F-71C1-1745-9DB0-CC8D7DB7DC24}"/>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299">
                <a:extLst>
                  <a:ext uri="{FF2B5EF4-FFF2-40B4-BE49-F238E27FC236}">
                    <a16:creationId xmlns:a16="http://schemas.microsoft.com/office/drawing/2014/main" id="{101C1974-DD14-2C40-9913-4808DD6BDDAA}"/>
                  </a:ext>
                </a:extLst>
              </p:cNvPr>
              <p:cNvSpPr/>
              <p:nvPr/>
            </p:nvSpPr>
            <p:spPr>
              <a:xfrm>
                <a:off x="-156133" y="707231"/>
                <a:ext cx="101950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&amp; PARTNER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53" name="Picture 52">
              <a:extLst>
                <a:ext uri="{FF2B5EF4-FFF2-40B4-BE49-F238E27FC236}">
                  <a16:creationId xmlns:a16="http://schemas.microsoft.com/office/drawing/2014/main" id="{C5657F1F-2D0D-D949-8B46-36352D77D190}"/>
                </a:ext>
              </a:extLst>
            </p:cNvPr>
            <p:cNvPicPr>
              <a:picLocks noChangeAspect="1"/>
            </p:cNvPicPr>
            <p:nvPr/>
          </p:nvPicPr>
          <p:blipFill>
            <a:blip r:embed="rId5"/>
            <a:stretch>
              <a:fillRect/>
            </a:stretch>
          </p:blipFill>
          <p:spPr>
            <a:xfrm>
              <a:off x="4118960" y="3444966"/>
              <a:ext cx="633711" cy="524030"/>
            </a:xfrm>
            <a:prstGeom prst="rect">
              <a:avLst/>
            </a:prstGeom>
          </p:spPr>
        </p:pic>
      </p:grpSp>
      <p:grpSp>
        <p:nvGrpSpPr>
          <p:cNvPr id="12" name="Group 11">
            <a:extLst>
              <a:ext uri="{FF2B5EF4-FFF2-40B4-BE49-F238E27FC236}">
                <a16:creationId xmlns:a16="http://schemas.microsoft.com/office/drawing/2014/main" id="{1FAC776C-ABE6-D949-9081-647F6CC3D562}"/>
              </a:ext>
            </a:extLst>
          </p:cNvPr>
          <p:cNvGrpSpPr/>
          <p:nvPr/>
        </p:nvGrpSpPr>
        <p:grpSpPr>
          <a:xfrm>
            <a:off x="583636" y="2091183"/>
            <a:ext cx="746999" cy="953454"/>
            <a:chOff x="583636" y="2091183"/>
            <a:chExt cx="746999" cy="953454"/>
          </a:xfrm>
        </p:grpSpPr>
        <p:grpSp>
          <p:nvGrpSpPr>
            <p:cNvPr id="2" name="Group 1"/>
            <p:cNvGrpSpPr/>
            <p:nvPr/>
          </p:nvGrpSpPr>
          <p:grpSpPr>
            <a:xfrm>
              <a:off x="583636" y="2091183"/>
              <a:ext cx="746999" cy="953454"/>
              <a:chOff x="369887" y="1925488"/>
              <a:chExt cx="746999"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369887" y="2632721"/>
                <a:ext cx="7469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1" name="Picture 10">
              <a:extLst>
                <a:ext uri="{FF2B5EF4-FFF2-40B4-BE49-F238E27FC236}">
                  <a16:creationId xmlns:a16="http://schemas.microsoft.com/office/drawing/2014/main" id="{135B7EB3-B7DE-D542-AA70-3BA87D853B96}"/>
                </a:ext>
              </a:extLst>
            </p:cNvPr>
            <p:cNvPicPr>
              <a:picLocks noChangeAspect="1"/>
            </p:cNvPicPr>
            <p:nvPr/>
          </p:nvPicPr>
          <p:blipFill>
            <a:blip r:embed="rId6"/>
            <a:stretch>
              <a:fillRect/>
            </a:stretch>
          </p:blipFill>
          <p:spPr>
            <a:xfrm>
              <a:off x="640073" y="2149633"/>
              <a:ext cx="596923" cy="596923"/>
            </a:xfrm>
            <a:prstGeom prst="rect">
              <a:avLst/>
            </a:prstGeom>
          </p:spPr>
        </p:pic>
      </p:grpSp>
      <p:sp>
        <p:nvSpPr>
          <p:cNvPr id="56" name="Shape 358">
            <a:extLst>
              <a:ext uri="{FF2B5EF4-FFF2-40B4-BE49-F238E27FC236}">
                <a16:creationId xmlns:a16="http://schemas.microsoft.com/office/drawing/2014/main" id="{525EC135-C10A-904A-876C-B385ACBE73FA}"/>
              </a:ext>
            </a:extLst>
          </p:cNvPr>
          <p:cNvSpPr/>
          <p:nvPr/>
        </p:nvSpPr>
        <p:spPr>
          <a:xfrm>
            <a:off x="5048693" y="4597876"/>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Cloud infrastructure provides bare metal, physical networking, and NFS storage. Additional options include the automation service that builds the design.</a:t>
            </a:r>
          </a:p>
        </p:txBody>
      </p:sp>
      <p:grpSp>
        <p:nvGrpSpPr>
          <p:cNvPr id="16" name="Group 15">
            <a:extLst>
              <a:ext uri="{FF2B5EF4-FFF2-40B4-BE49-F238E27FC236}">
                <a16:creationId xmlns:a16="http://schemas.microsoft.com/office/drawing/2014/main" id="{289C19D3-D007-6645-812E-FD07C2008C86}"/>
              </a:ext>
            </a:extLst>
          </p:cNvPr>
          <p:cNvGrpSpPr/>
          <p:nvPr/>
        </p:nvGrpSpPr>
        <p:grpSpPr>
          <a:xfrm>
            <a:off x="4081225" y="4780516"/>
            <a:ext cx="707233" cy="943949"/>
            <a:chOff x="4081225" y="4780516"/>
            <a:chExt cx="707233" cy="943949"/>
          </a:xfrm>
        </p:grpSpPr>
        <p:grpSp>
          <p:nvGrpSpPr>
            <p:cNvPr id="57" name="Group 300">
              <a:extLst>
                <a:ext uri="{FF2B5EF4-FFF2-40B4-BE49-F238E27FC236}">
                  <a16:creationId xmlns:a16="http://schemas.microsoft.com/office/drawing/2014/main" id="{B89ED86D-219E-EB45-8E42-49097F0EA942}"/>
                </a:ext>
              </a:extLst>
            </p:cNvPr>
            <p:cNvGrpSpPr/>
            <p:nvPr/>
          </p:nvGrpSpPr>
          <p:grpSpPr>
            <a:xfrm>
              <a:off x="4081225" y="4780516"/>
              <a:ext cx="707233" cy="943949"/>
              <a:chOff x="1694" y="9504"/>
              <a:chExt cx="707232" cy="943947"/>
            </a:xfrm>
          </p:grpSpPr>
          <p:sp>
            <p:nvSpPr>
              <p:cNvPr id="58" name="Shape 298">
                <a:extLst>
                  <a:ext uri="{FF2B5EF4-FFF2-40B4-BE49-F238E27FC236}">
                    <a16:creationId xmlns:a16="http://schemas.microsoft.com/office/drawing/2014/main" id="{D00FC99A-6C29-1E4F-8E19-4396EFBB14C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 name="Shape 299">
                <a:extLst>
                  <a:ext uri="{FF2B5EF4-FFF2-40B4-BE49-F238E27FC236}">
                    <a16:creationId xmlns:a16="http://schemas.microsoft.com/office/drawing/2014/main" id="{F4E34BEA-8E8B-F146-BE3E-63CA818EA65B}"/>
                  </a:ext>
                </a:extLst>
              </p:cNvPr>
              <p:cNvSpPr/>
              <p:nvPr/>
            </p:nvSpPr>
            <p:spPr>
              <a:xfrm>
                <a:off x="3371" y="707231"/>
                <a:ext cx="70051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a:t>
                </a:r>
              </a:p>
              <a:p>
                <a:pPr lvl="0">
                  <a:defRPr sz="1800" b="0">
                    <a:solidFill>
                      <a:srgbClr val="000000"/>
                    </a:solidFill>
                  </a:defRPr>
                </a:pPr>
                <a:r>
                  <a:rPr lang="en-US" sz="800" b="1" dirty="0">
                    <a:solidFill>
                      <a:srgbClr val="4277BB"/>
                    </a:solidFill>
                  </a:rPr>
                  <a:t>SERVERS</a:t>
                </a:r>
                <a:endParaRPr sz="800" b="1" dirty="0">
                  <a:solidFill>
                    <a:srgbClr val="4277BB"/>
                  </a:solidFill>
                </a:endParaRPr>
              </a:p>
            </p:txBody>
          </p:sp>
        </p:grpSp>
        <p:pic>
          <p:nvPicPr>
            <p:cNvPr id="15" name="Picture 14">
              <a:extLst>
                <a:ext uri="{FF2B5EF4-FFF2-40B4-BE49-F238E27FC236}">
                  <a16:creationId xmlns:a16="http://schemas.microsoft.com/office/drawing/2014/main" id="{01D29A9A-4880-8C4E-9243-67D46D1ECC2A}"/>
                </a:ext>
              </a:extLst>
            </p:cNvPr>
            <p:cNvPicPr>
              <a:picLocks noChangeAspect="1"/>
            </p:cNvPicPr>
            <p:nvPr/>
          </p:nvPicPr>
          <p:blipFill>
            <a:blip r:embed="rId7"/>
            <a:stretch>
              <a:fillRect/>
            </a:stretch>
          </p:blipFill>
          <p:spPr>
            <a:xfrm>
              <a:off x="4210899" y="4888536"/>
              <a:ext cx="444500" cy="482600"/>
            </a:xfrm>
            <a:prstGeom prst="rect">
              <a:avLst/>
            </a:prstGeom>
          </p:spPr>
        </p:pic>
      </p:grpSp>
      <p:sp>
        <p:nvSpPr>
          <p:cNvPr id="68" name="Shape 358">
            <a:extLst>
              <a:ext uri="{FF2B5EF4-FFF2-40B4-BE49-F238E27FC236}">
                <a16:creationId xmlns:a16="http://schemas.microsoft.com/office/drawing/2014/main" id="{81AFB7BB-8A81-B248-A222-6F6D6C5F2ED6}"/>
              </a:ext>
            </a:extLst>
          </p:cNvPr>
          <p:cNvSpPr/>
          <p:nvPr/>
        </p:nvSpPr>
        <p:spPr>
          <a:xfrm>
            <a:off x="5048693" y="633182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resources used to run workloads.</a:t>
            </a:r>
          </a:p>
        </p:txBody>
      </p:sp>
      <p:grpSp>
        <p:nvGrpSpPr>
          <p:cNvPr id="70" name="Group 300">
            <a:extLst>
              <a:ext uri="{FF2B5EF4-FFF2-40B4-BE49-F238E27FC236}">
                <a16:creationId xmlns:a16="http://schemas.microsoft.com/office/drawing/2014/main" id="{BF63065A-9573-8040-96DF-5CA11FAAEEAE}"/>
              </a:ext>
            </a:extLst>
          </p:cNvPr>
          <p:cNvGrpSpPr/>
          <p:nvPr/>
        </p:nvGrpSpPr>
        <p:grpSpPr>
          <a:xfrm>
            <a:off x="4081225" y="6144621"/>
            <a:ext cx="707233" cy="943949"/>
            <a:chOff x="1694" y="9504"/>
            <a:chExt cx="707232" cy="943947"/>
          </a:xfrm>
        </p:grpSpPr>
        <p:sp>
          <p:nvSpPr>
            <p:cNvPr id="75" name="Shape 298">
              <a:extLst>
                <a:ext uri="{FF2B5EF4-FFF2-40B4-BE49-F238E27FC236}">
                  <a16:creationId xmlns:a16="http://schemas.microsoft.com/office/drawing/2014/main" id="{B4E9B249-CD40-F146-AB92-239084BF78E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299">
              <a:extLst>
                <a:ext uri="{FF2B5EF4-FFF2-40B4-BE49-F238E27FC236}">
                  <a16:creationId xmlns:a16="http://schemas.microsoft.com/office/drawing/2014/main" id="{3DB40003-1454-FA4D-95C6-5F96335A417B}"/>
                </a:ext>
              </a:extLst>
            </p:cNvPr>
            <p:cNvSpPr/>
            <p:nvPr/>
          </p:nvSpPr>
          <p:spPr>
            <a:xfrm>
              <a:off x="82723" y="707231"/>
              <a:ext cx="54181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COMPUTE </a:t>
              </a:r>
            </a:p>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1" name="Picture 20">
            <a:extLst>
              <a:ext uri="{FF2B5EF4-FFF2-40B4-BE49-F238E27FC236}">
                <a16:creationId xmlns:a16="http://schemas.microsoft.com/office/drawing/2014/main" id="{58A01A33-B8FE-F04E-AF9C-102B346817FF}"/>
              </a:ext>
            </a:extLst>
          </p:cNvPr>
          <p:cNvPicPr>
            <a:picLocks noChangeAspect="1"/>
          </p:cNvPicPr>
          <p:nvPr/>
        </p:nvPicPr>
        <p:blipFill>
          <a:blip r:embed="rId8"/>
          <a:stretch>
            <a:fillRect/>
          </a:stretch>
        </p:blipFill>
        <p:spPr>
          <a:xfrm>
            <a:off x="4180753" y="6302985"/>
            <a:ext cx="469900" cy="381000"/>
          </a:xfrm>
          <a:prstGeom prst="rect">
            <a:avLst/>
          </a:prstGeom>
        </p:spPr>
      </p:pic>
      <p:grpSp>
        <p:nvGrpSpPr>
          <p:cNvPr id="44" name="Group 43">
            <a:extLst>
              <a:ext uri="{FF2B5EF4-FFF2-40B4-BE49-F238E27FC236}">
                <a16:creationId xmlns:a16="http://schemas.microsoft.com/office/drawing/2014/main" id="{0094B6E9-09BA-0D4E-9F05-5D7FECD7EECD}"/>
              </a:ext>
            </a:extLst>
          </p:cNvPr>
          <p:cNvGrpSpPr/>
          <p:nvPr/>
        </p:nvGrpSpPr>
        <p:grpSpPr>
          <a:xfrm>
            <a:off x="592872" y="4780972"/>
            <a:ext cx="707233" cy="943949"/>
            <a:chOff x="592872" y="4780972"/>
            <a:chExt cx="707233" cy="943949"/>
          </a:xfrm>
        </p:grpSpPr>
        <p:grpSp>
          <p:nvGrpSpPr>
            <p:cNvPr id="17" name="Group 300"/>
            <p:cNvGrpSpPr/>
            <p:nvPr/>
          </p:nvGrpSpPr>
          <p:grpSpPr>
            <a:xfrm>
              <a:off x="592872" y="4780972"/>
              <a:ext cx="707233" cy="943949"/>
              <a:chOff x="1694" y="9504"/>
              <a:chExt cx="707232" cy="943947"/>
            </a:xfrm>
          </p:grpSpPr>
          <p:sp>
            <p:nvSpPr>
              <p:cNvPr id="18"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 name="Shape 299"/>
              <p:cNvSpPr/>
              <p:nvPr/>
            </p:nvSpPr>
            <p:spPr>
              <a:xfrm>
                <a:off x="182092" y="707231"/>
                <a:ext cx="34304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FEED</a:t>
                </a:r>
              </a:p>
            </p:txBody>
          </p:sp>
        </p:grpSp>
        <p:pic>
          <p:nvPicPr>
            <p:cNvPr id="43" name="Picture 42">
              <a:extLst>
                <a:ext uri="{FF2B5EF4-FFF2-40B4-BE49-F238E27FC236}">
                  <a16:creationId xmlns:a16="http://schemas.microsoft.com/office/drawing/2014/main" id="{CA018F4C-DEDA-F14B-A369-29E916E927B9}"/>
                </a:ext>
              </a:extLst>
            </p:cNvPr>
            <p:cNvPicPr>
              <a:picLocks noChangeAspect="1"/>
            </p:cNvPicPr>
            <p:nvPr/>
          </p:nvPicPr>
          <p:blipFill>
            <a:blip r:embed="rId9"/>
            <a:stretch>
              <a:fillRect/>
            </a:stretch>
          </p:blipFill>
          <p:spPr>
            <a:xfrm>
              <a:off x="724238" y="4944536"/>
              <a:ext cx="444500" cy="355600"/>
            </a:xfrm>
            <a:prstGeom prst="rect">
              <a:avLst/>
            </a:prstGeom>
          </p:spPr>
        </p:pic>
      </p:grpSp>
      <p:sp>
        <p:nvSpPr>
          <p:cNvPr id="77" name="Shape 358">
            <a:extLst>
              <a:ext uri="{FF2B5EF4-FFF2-40B4-BE49-F238E27FC236}">
                <a16:creationId xmlns:a16="http://schemas.microsoft.com/office/drawing/2014/main" id="{C471BCF8-E0C8-494C-A4A0-605026ECB1C7}"/>
              </a:ext>
            </a:extLst>
          </p:cNvPr>
          <p:cNvSpPr/>
          <p:nvPr/>
        </p:nvSpPr>
        <p:spPr>
          <a:xfrm>
            <a:off x="8182186" y="207765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both the current state and the historical progression of the associated metrics.</a:t>
            </a:r>
          </a:p>
        </p:txBody>
      </p:sp>
      <p:grpSp>
        <p:nvGrpSpPr>
          <p:cNvPr id="46" name="Group 45">
            <a:extLst>
              <a:ext uri="{FF2B5EF4-FFF2-40B4-BE49-F238E27FC236}">
                <a16:creationId xmlns:a16="http://schemas.microsoft.com/office/drawing/2014/main" id="{C4E6B385-2B1F-B840-A043-5D2811E78B6C}"/>
              </a:ext>
            </a:extLst>
          </p:cNvPr>
          <p:cNvGrpSpPr/>
          <p:nvPr/>
        </p:nvGrpSpPr>
        <p:grpSpPr>
          <a:xfrm>
            <a:off x="7214718" y="2063706"/>
            <a:ext cx="707233" cy="820840"/>
            <a:chOff x="7214718" y="2063706"/>
            <a:chExt cx="707233" cy="820840"/>
          </a:xfrm>
        </p:grpSpPr>
        <p:grpSp>
          <p:nvGrpSpPr>
            <p:cNvPr id="79" name="Group 300">
              <a:extLst>
                <a:ext uri="{FF2B5EF4-FFF2-40B4-BE49-F238E27FC236}">
                  <a16:creationId xmlns:a16="http://schemas.microsoft.com/office/drawing/2014/main" id="{E1FD196A-9E3B-CB4B-BBC0-D35DC3EB6DF8}"/>
                </a:ext>
              </a:extLst>
            </p:cNvPr>
            <p:cNvGrpSpPr/>
            <p:nvPr/>
          </p:nvGrpSpPr>
          <p:grpSpPr>
            <a:xfrm>
              <a:off x="7214718" y="2063706"/>
              <a:ext cx="707233" cy="820840"/>
              <a:chOff x="1694" y="9504"/>
              <a:chExt cx="707232" cy="820838"/>
            </a:xfrm>
          </p:grpSpPr>
          <p:sp>
            <p:nvSpPr>
              <p:cNvPr id="81" name="Shape 298">
                <a:extLst>
                  <a:ext uri="{FF2B5EF4-FFF2-40B4-BE49-F238E27FC236}">
                    <a16:creationId xmlns:a16="http://schemas.microsoft.com/office/drawing/2014/main" id="{73863A61-0777-374A-8628-37CF1784F3D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299">
                <a:extLst>
                  <a:ext uri="{FF2B5EF4-FFF2-40B4-BE49-F238E27FC236}">
                    <a16:creationId xmlns:a16="http://schemas.microsoft.com/office/drawing/2014/main" id="{FA3E0253-90F3-F247-AA69-CA268D9509E5}"/>
                  </a:ext>
                </a:extLst>
              </p:cNvPr>
              <p:cNvSpPr/>
              <p:nvPr/>
            </p:nvSpPr>
            <p:spPr>
              <a:xfrm>
                <a:off x="20996" y="707231"/>
                <a:ext cx="66524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pic>
          <p:nvPicPr>
            <p:cNvPr id="45" name="Picture 44">
              <a:extLst>
                <a:ext uri="{FF2B5EF4-FFF2-40B4-BE49-F238E27FC236}">
                  <a16:creationId xmlns:a16="http://schemas.microsoft.com/office/drawing/2014/main" id="{697A7A47-3027-8444-B38C-2160D5581C7F}"/>
                </a:ext>
              </a:extLst>
            </p:cNvPr>
            <p:cNvPicPr>
              <a:picLocks noChangeAspect="1"/>
            </p:cNvPicPr>
            <p:nvPr/>
          </p:nvPicPr>
          <p:blipFill>
            <a:blip r:embed="rId10"/>
            <a:stretch>
              <a:fillRect/>
            </a:stretch>
          </p:blipFill>
          <p:spPr>
            <a:xfrm>
              <a:off x="7330144" y="2228610"/>
              <a:ext cx="475526" cy="380421"/>
            </a:xfrm>
            <a:prstGeom prst="rect">
              <a:avLst/>
            </a:prstGeom>
          </p:spPr>
        </p:pic>
      </p:grpSp>
      <p:grpSp>
        <p:nvGrpSpPr>
          <p:cNvPr id="55" name="Group 54">
            <a:extLst>
              <a:ext uri="{FF2B5EF4-FFF2-40B4-BE49-F238E27FC236}">
                <a16:creationId xmlns:a16="http://schemas.microsoft.com/office/drawing/2014/main" id="{4CC77DD0-DE3C-EF4A-807E-5FEB0C4E19B6}"/>
              </a:ext>
            </a:extLst>
          </p:cNvPr>
          <p:cNvGrpSpPr/>
          <p:nvPr/>
        </p:nvGrpSpPr>
        <p:grpSpPr>
          <a:xfrm>
            <a:off x="7214718" y="3379550"/>
            <a:ext cx="707233" cy="820840"/>
            <a:chOff x="7214718" y="3379550"/>
            <a:chExt cx="707233" cy="820840"/>
          </a:xfrm>
        </p:grpSpPr>
        <p:grpSp>
          <p:nvGrpSpPr>
            <p:cNvPr id="84" name="Group 300">
              <a:extLst>
                <a:ext uri="{FF2B5EF4-FFF2-40B4-BE49-F238E27FC236}">
                  <a16:creationId xmlns:a16="http://schemas.microsoft.com/office/drawing/2014/main" id="{32490F5B-B706-FC40-A112-F7EE8C9A34A5}"/>
                </a:ext>
              </a:extLst>
            </p:cNvPr>
            <p:cNvGrpSpPr/>
            <p:nvPr/>
          </p:nvGrpSpPr>
          <p:grpSpPr>
            <a:xfrm>
              <a:off x="7214718" y="3379550"/>
              <a:ext cx="707233" cy="820840"/>
              <a:chOff x="1694" y="9504"/>
              <a:chExt cx="707232" cy="820838"/>
            </a:xfrm>
          </p:grpSpPr>
          <p:sp>
            <p:nvSpPr>
              <p:cNvPr id="85" name="Shape 298">
                <a:extLst>
                  <a:ext uri="{FF2B5EF4-FFF2-40B4-BE49-F238E27FC236}">
                    <a16:creationId xmlns:a16="http://schemas.microsoft.com/office/drawing/2014/main" id="{758C50C1-7C8F-F848-80CA-5EF0916ADE35}"/>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6" name="Shape 299">
                <a:extLst>
                  <a:ext uri="{FF2B5EF4-FFF2-40B4-BE49-F238E27FC236}">
                    <a16:creationId xmlns:a16="http://schemas.microsoft.com/office/drawing/2014/main" id="{BB65530A-8EDE-6A41-8485-30018FC35481}"/>
                  </a:ext>
                </a:extLst>
              </p:cNvPr>
              <p:cNvSpPr/>
              <p:nvPr/>
            </p:nvSpPr>
            <p:spPr>
              <a:xfrm>
                <a:off x="20195" y="707231"/>
                <a:ext cx="66684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pic>
          <p:nvPicPr>
            <p:cNvPr id="54" name="Picture 53">
              <a:extLst>
                <a:ext uri="{FF2B5EF4-FFF2-40B4-BE49-F238E27FC236}">
                  <a16:creationId xmlns:a16="http://schemas.microsoft.com/office/drawing/2014/main" id="{0435580A-9B9E-E54C-A704-382F5A92E626}"/>
                </a:ext>
              </a:extLst>
            </p:cNvPr>
            <p:cNvPicPr>
              <a:picLocks noChangeAspect="1"/>
            </p:cNvPicPr>
            <p:nvPr/>
          </p:nvPicPr>
          <p:blipFill>
            <a:blip r:embed="rId11"/>
            <a:stretch>
              <a:fillRect/>
            </a:stretch>
          </p:blipFill>
          <p:spPr>
            <a:xfrm>
              <a:off x="7328933" y="3529651"/>
              <a:ext cx="489437" cy="400448"/>
            </a:xfrm>
            <a:prstGeom prst="rect">
              <a:avLst/>
            </a:prstGeom>
          </p:spPr>
        </p:pic>
      </p:grpSp>
      <p:sp>
        <p:nvSpPr>
          <p:cNvPr id="88" name="Shape 358">
            <a:extLst>
              <a:ext uri="{FF2B5EF4-FFF2-40B4-BE49-F238E27FC236}">
                <a16:creationId xmlns:a16="http://schemas.microsoft.com/office/drawing/2014/main" id="{8BC717E1-8520-F940-993C-404379905BD1}"/>
              </a:ext>
            </a:extLst>
          </p:cNvPr>
          <p:cNvSpPr/>
          <p:nvPr/>
        </p:nvSpPr>
        <p:spPr>
          <a:xfrm>
            <a:off x="8182185" y="4698543"/>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computing environment offerings that provide users with a cloud environment in which they can develop, manage, and deploy applications. </a:t>
            </a:r>
          </a:p>
        </p:txBody>
      </p:sp>
      <p:grpSp>
        <p:nvGrpSpPr>
          <p:cNvPr id="62" name="Group 61">
            <a:extLst>
              <a:ext uri="{FF2B5EF4-FFF2-40B4-BE49-F238E27FC236}">
                <a16:creationId xmlns:a16="http://schemas.microsoft.com/office/drawing/2014/main" id="{BB3652AE-4F4A-424B-A08D-3BE3AF251680}"/>
              </a:ext>
            </a:extLst>
          </p:cNvPr>
          <p:cNvGrpSpPr/>
          <p:nvPr/>
        </p:nvGrpSpPr>
        <p:grpSpPr>
          <a:xfrm>
            <a:off x="7214718" y="4827350"/>
            <a:ext cx="707233" cy="820840"/>
            <a:chOff x="7214718" y="4827350"/>
            <a:chExt cx="707233" cy="820840"/>
          </a:xfrm>
        </p:grpSpPr>
        <p:grpSp>
          <p:nvGrpSpPr>
            <p:cNvPr id="90" name="Group 300">
              <a:extLst>
                <a:ext uri="{FF2B5EF4-FFF2-40B4-BE49-F238E27FC236}">
                  <a16:creationId xmlns:a16="http://schemas.microsoft.com/office/drawing/2014/main" id="{A00F82B8-2987-DD4C-A143-FD7A46B94260}"/>
                </a:ext>
              </a:extLst>
            </p:cNvPr>
            <p:cNvGrpSpPr/>
            <p:nvPr/>
          </p:nvGrpSpPr>
          <p:grpSpPr>
            <a:xfrm>
              <a:off x="7214718" y="4827350"/>
              <a:ext cx="707233" cy="820840"/>
              <a:chOff x="1694" y="9504"/>
              <a:chExt cx="707232" cy="820838"/>
            </a:xfrm>
          </p:grpSpPr>
          <p:sp>
            <p:nvSpPr>
              <p:cNvPr id="92" name="Shape 298">
                <a:extLst>
                  <a:ext uri="{FF2B5EF4-FFF2-40B4-BE49-F238E27FC236}">
                    <a16:creationId xmlns:a16="http://schemas.microsoft.com/office/drawing/2014/main" id="{8E86419F-A323-E244-A3E8-E4E0E46CFC1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299">
                <a:extLst>
                  <a:ext uri="{FF2B5EF4-FFF2-40B4-BE49-F238E27FC236}">
                    <a16:creationId xmlns:a16="http://schemas.microsoft.com/office/drawing/2014/main" id="{E236B591-3B18-E645-A1FE-DC26E6DCB95E}"/>
                  </a:ext>
                </a:extLst>
              </p:cNvPr>
              <p:cNvSpPr/>
              <p:nvPr/>
            </p:nvSpPr>
            <p:spPr>
              <a:xfrm>
                <a:off x="93134" y="707231"/>
                <a:ext cx="52097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61" name="Picture 60">
              <a:extLst>
                <a:ext uri="{FF2B5EF4-FFF2-40B4-BE49-F238E27FC236}">
                  <a16:creationId xmlns:a16="http://schemas.microsoft.com/office/drawing/2014/main" id="{C257A10C-48F3-8244-96DB-E752A270885F}"/>
                </a:ext>
              </a:extLst>
            </p:cNvPr>
            <p:cNvPicPr>
              <a:picLocks noChangeAspect="1"/>
            </p:cNvPicPr>
            <p:nvPr/>
          </p:nvPicPr>
          <p:blipFill>
            <a:blip r:embed="rId12"/>
            <a:stretch>
              <a:fillRect/>
            </a:stretch>
          </p:blipFill>
          <p:spPr>
            <a:xfrm>
              <a:off x="7287901" y="4933781"/>
              <a:ext cx="571500" cy="508000"/>
            </a:xfrm>
            <a:prstGeom prst="rect">
              <a:avLst/>
            </a:prstGeom>
          </p:spPr>
        </p:pic>
      </p:grpSp>
      <p:sp>
        <p:nvSpPr>
          <p:cNvPr id="96" name="Shape 358">
            <a:extLst>
              <a:ext uri="{FF2B5EF4-FFF2-40B4-BE49-F238E27FC236}">
                <a16:creationId xmlns:a16="http://schemas.microsoft.com/office/drawing/2014/main" id="{21A3C5E8-D988-4B41-BB9C-693DD542804B}"/>
              </a:ext>
            </a:extLst>
          </p:cNvPr>
          <p:cNvSpPr/>
          <p:nvPr/>
        </p:nvSpPr>
        <p:spPr>
          <a:xfrm>
            <a:off x="8182184" y="617532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on-premises technologies, such as mainframes, databases, LDAP servers.</a:t>
            </a:r>
          </a:p>
        </p:txBody>
      </p:sp>
      <p:grpSp>
        <p:nvGrpSpPr>
          <p:cNvPr id="94" name="Group 93">
            <a:extLst>
              <a:ext uri="{FF2B5EF4-FFF2-40B4-BE49-F238E27FC236}">
                <a16:creationId xmlns:a16="http://schemas.microsoft.com/office/drawing/2014/main" id="{DB3CF6E6-3993-574F-A4BB-23BD16E5CB84}"/>
              </a:ext>
            </a:extLst>
          </p:cNvPr>
          <p:cNvGrpSpPr/>
          <p:nvPr/>
        </p:nvGrpSpPr>
        <p:grpSpPr>
          <a:xfrm>
            <a:off x="7214718" y="6149523"/>
            <a:ext cx="707233" cy="1067060"/>
            <a:chOff x="7214718" y="6149523"/>
            <a:chExt cx="707233" cy="1067060"/>
          </a:xfrm>
        </p:grpSpPr>
        <p:grpSp>
          <p:nvGrpSpPr>
            <p:cNvPr id="98" name="Group 300">
              <a:extLst>
                <a:ext uri="{FF2B5EF4-FFF2-40B4-BE49-F238E27FC236}">
                  <a16:creationId xmlns:a16="http://schemas.microsoft.com/office/drawing/2014/main" id="{F612BBAD-4F7D-0448-9AA1-599F0E03634B}"/>
                </a:ext>
              </a:extLst>
            </p:cNvPr>
            <p:cNvGrpSpPr/>
            <p:nvPr/>
          </p:nvGrpSpPr>
          <p:grpSpPr>
            <a:xfrm>
              <a:off x="7214718" y="6149523"/>
              <a:ext cx="707233" cy="1067060"/>
              <a:chOff x="1694" y="9504"/>
              <a:chExt cx="707232" cy="1067058"/>
            </a:xfrm>
          </p:grpSpPr>
          <p:sp>
            <p:nvSpPr>
              <p:cNvPr id="100" name="Shape 298">
                <a:extLst>
                  <a:ext uri="{FF2B5EF4-FFF2-40B4-BE49-F238E27FC236}">
                    <a16:creationId xmlns:a16="http://schemas.microsoft.com/office/drawing/2014/main" id="{CBA627AD-8486-D346-BAED-20358ED0DC4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1" name="Shape 299">
                <a:extLst>
                  <a:ext uri="{FF2B5EF4-FFF2-40B4-BE49-F238E27FC236}">
                    <a16:creationId xmlns:a16="http://schemas.microsoft.com/office/drawing/2014/main" id="{BB886D29-3EE7-0C44-9951-0AC34DA272F2}"/>
                  </a:ext>
                </a:extLst>
              </p:cNvPr>
              <p:cNvSpPr/>
              <p:nvPr/>
            </p:nvSpPr>
            <p:spPr>
              <a:xfrm>
                <a:off x="10583" y="707231"/>
                <a:ext cx="686084"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EXISTING</a:t>
                </a:r>
              </a:p>
              <a:p>
                <a:pPr lvl="0">
                  <a:defRPr sz="1800" b="0">
                    <a:solidFill>
                      <a:srgbClr val="000000"/>
                    </a:solidFill>
                  </a:defRPr>
                </a:pPr>
                <a:r>
                  <a:rPr lang="en-US" sz="800" b="1" dirty="0">
                    <a:solidFill>
                      <a:srgbClr val="4277BB"/>
                    </a:solidFill>
                  </a:rPr>
                  <a:t> ENTERPRISE</a:t>
                </a:r>
              </a:p>
              <a:p>
                <a:pPr lvl="0">
                  <a:defRPr sz="1800" b="0">
                    <a:solidFill>
                      <a:srgbClr val="000000"/>
                    </a:solidFill>
                  </a:defRPr>
                </a:pPr>
                <a:r>
                  <a:rPr lang="en-US" sz="800" b="1" dirty="0">
                    <a:solidFill>
                      <a:srgbClr val="4277BB"/>
                    </a:solidFill>
                  </a:rPr>
                  <a:t> SYSTEMS</a:t>
                </a:r>
                <a:endParaRPr sz="800" b="1" dirty="0">
                  <a:solidFill>
                    <a:srgbClr val="4277BB"/>
                  </a:solidFill>
                </a:endParaRPr>
              </a:p>
            </p:txBody>
          </p:sp>
        </p:grpSp>
        <p:pic>
          <p:nvPicPr>
            <p:cNvPr id="63" name="Picture 62">
              <a:extLst>
                <a:ext uri="{FF2B5EF4-FFF2-40B4-BE49-F238E27FC236}">
                  <a16:creationId xmlns:a16="http://schemas.microsoft.com/office/drawing/2014/main" id="{16A740BB-470C-4847-BF8D-0AAB44BE7013}"/>
                </a:ext>
              </a:extLst>
            </p:cNvPr>
            <p:cNvPicPr>
              <a:picLocks noChangeAspect="1"/>
            </p:cNvPicPr>
            <p:nvPr/>
          </p:nvPicPr>
          <p:blipFill>
            <a:blip r:embed="rId13"/>
            <a:stretch>
              <a:fillRect/>
            </a:stretch>
          </p:blipFill>
          <p:spPr>
            <a:xfrm>
              <a:off x="7276414" y="6168885"/>
              <a:ext cx="571500" cy="609600"/>
            </a:xfrm>
            <a:prstGeom prst="rect">
              <a:avLst/>
            </a:prstGeom>
          </p:spPr>
        </p:pic>
      </p:grpSp>
    </p:spTree>
    <p:extLst>
      <p:ext uri="{BB962C8B-B14F-4D97-AF65-F5344CB8AC3E}">
        <p14:creationId xmlns:p14="http://schemas.microsoft.com/office/powerpoint/2010/main" val="178839039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545933" y="2102707"/>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Catalog that includes</a:t>
            </a:r>
          </a:p>
          <a:p>
            <a:r>
              <a:rPr lang="en-US" dirty="0"/>
              <a:t> the Helm charts.</a:t>
            </a:r>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grpSp>
        <p:nvGrpSpPr>
          <p:cNvPr id="6" name="Group 5">
            <a:extLst>
              <a:ext uri="{FF2B5EF4-FFF2-40B4-BE49-F238E27FC236}">
                <a16:creationId xmlns:a16="http://schemas.microsoft.com/office/drawing/2014/main" id="{8283868B-947D-3F43-8388-E241D71A6679}"/>
              </a:ext>
            </a:extLst>
          </p:cNvPr>
          <p:cNvGrpSpPr/>
          <p:nvPr/>
        </p:nvGrpSpPr>
        <p:grpSpPr>
          <a:xfrm>
            <a:off x="587875" y="2091183"/>
            <a:ext cx="707233" cy="953454"/>
            <a:chOff x="587875" y="2091183"/>
            <a:chExt cx="707233" cy="953454"/>
          </a:xfrm>
        </p:grpSpPr>
        <p:grpSp>
          <p:nvGrpSpPr>
            <p:cNvPr id="2" name="Group 1"/>
            <p:cNvGrpSpPr/>
            <p:nvPr/>
          </p:nvGrpSpPr>
          <p:grpSpPr>
            <a:xfrm>
              <a:off x="587875" y="2091183"/>
              <a:ext cx="707233" cy="953454"/>
              <a:chOff x="374126" y="1925488"/>
              <a:chExt cx="707233"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424391" y="2632721"/>
                <a:ext cx="63799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CATALOG</a:t>
                </a:r>
                <a:endParaRPr sz="800" b="1" dirty="0">
                  <a:solidFill>
                    <a:srgbClr val="4277BB"/>
                  </a:solidFill>
                </a:endParaRPr>
              </a:p>
            </p:txBody>
          </p:sp>
        </p:grpSp>
        <p:pic>
          <p:nvPicPr>
            <p:cNvPr id="5" name="Picture 4">
              <a:extLst>
                <a:ext uri="{FF2B5EF4-FFF2-40B4-BE49-F238E27FC236}">
                  <a16:creationId xmlns:a16="http://schemas.microsoft.com/office/drawing/2014/main" id="{2E113777-3259-CA4A-9507-B858317FFB31}"/>
                </a:ext>
              </a:extLst>
            </p:cNvPr>
            <p:cNvPicPr>
              <a:picLocks noChangeAspect="1"/>
            </p:cNvPicPr>
            <p:nvPr/>
          </p:nvPicPr>
          <p:blipFill>
            <a:blip r:embed="rId2"/>
            <a:stretch>
              <a:fillRect/>
            </a:stretch>
          </p:blipFill>
          <p:spPr>
            <a:xfrm>
              <a:off x="711538" y="2250326"/>
              <a:ext cx="457200" cy="457200"/>
            </a:xfrm>
            <a:prstGeom prst="rect">
              <a:avLst/>
            </a:prstGeom>
          </p:spPr>
        </p:pic>
      </p:grpSp>
      <p:sp>
        <p:nvSpPr>
          <p:cNvPr id="87" name="Shape 535">
            <a:extLst>
              <a:ext uri="{FF2B5EF4-FFF2-40B4-BE49-F238E27FC236}">
                <a16:creationId xmlns:a16="http://schemas.microsoft.com/office/drawing/2014/main" id="{B6020217-61E4-8842-A929-FAA2A8C6DF9C}"/>
              </a:ext>
            </a:extLst>
          </p:cNvPr>
          <p:cNvSpPr/>
          <p:nvPr/>
        </p:nvSpPr>
        <p:spPr>
          <a:xfrm>
            <a:off x="4837700" y="2114231"/>
            <a:ext cx="1976190" cy="108747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Platform and framework that allows for internal communication and network policies for monitoring, logging, and deploying containers.</a:t>
            </a:r>
          </a:p>
          <a:p>
            <a:pPr lvl="0">
              <a:defRPr sz="1800"/>
            </a:pPr>
            <a:r>
              <a:rPr lang="en-US" sz="100" dirty="0"/>
              <a:t>.</a:t>
            </a:r>
            <a:endParaRPr sz="100" dirty="0"/>
          </a:p>
        </p:txBody>
      </p:sp>
      <p:grpSp>
        <p:nvGrpSpPr>
          <p:cNvPr id="27" name="Group 26">
            <a:extLst>
              <a:ext uri="{FF2B5EF4-FFF2-40B4-BE49-F238E27FC236}">
                <a16:creationId xmlns:a16="http://schemas.microsoft.com/office/drawing/2014/main" id="{A0B4FC60-8C1D-304D-AB30-B05DE277E253}"/>
              </a:ext>
            </a:extLst>
          </p:cNvPr>
          <p:cNvGrpSpPr/>
          <p:nvPr/>
        </p:nvGrpSpPr>
        <p:grpSpPr>
          <a:xfrm>
            <a:off x="3817702" y="2102707"/>
            <a:ext cx="862416" cy="953454"/>
            <a:chOff x="525935" y="3376285"/>
            <a:chExt cx="862416" cy="953454"/>
          </a:xfrm>
        </p:grpSpPr>
        <p:grpSp>
          <p:nvGrpSpPr>
            <p:cNvPr id="91" name="Group 90">
              <a:extLst>
                <a:ext uri="{FF2B5EF4-FFF2-40B4-BE49-F238E27FC236}">
                  <a16:creationId xmlns:a16="http://schemas.microsoft.com/office/drawing/2014/main" id="{9EFE173E-B495-7643-9FA0-821659F76B3D}"/>
                </a:ext>
              </a:extLst>
            </p:cNvPr>
            <p:cNvGrpSpPr/>
            <p:nvPr/>
          </p:nvGrpSpPr>
          <p:grpSpPr>
            <a:xfrm>
              <a:off x="525935" y="3376285"/>
              <a:ext cx="862416" cy="953454"/>
              <a:chOff x="312186" y="1925488"/>
              <a:chExt cx="862416" cy="953454"/>
            </a:xfrm>
          </p:grpSpPr>
          <p:sp>
            <p:nvSpPr>
              <p:cNvPr id="97" name="Shape 529">
                <a:extLst>
                  <a:ext uri="{FF2B5EF4-FFF2-40B4-BE49-F238E27FC236}">
                    <a16:creationId xmlns:a16="http://schemas.microsoft.com/office/drawing/2014/main" id="{AFFB9FB3-7432-6242-B1D1-2A128A67FC0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9" name="Shape 530">
                <a:extLst>
                  <a:ext uri="{FF2B5EF4-FFF2-40B4-BE49-F238E27FC236}">
                    <a16:creationId xmlns:a16="http://schemas.microsoft.com/office/drawing/2014/main" id="{F336E0A6-BF73-A144-9471-4AF1C8766579}"/>
                  </a:ext>
                </a:extLst>
              </p:cNvPr>
              <p:cNvSpPr/>
              <p:nvPr/>
            </p:nvSpPr>
            <p:spPr>
              <a:xfrm>
                <a:off x="312186" y="2632721"/>
                <a:ext cx="86241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a:p>
                <a:pPr lvl="0">
                  <a:defRPr sz="1800" b="0">
                    <a:solidFill>
                      <a:srgbClr val="000000"/>
                    </a:solidFill>
                  </a:defRPr>
                </a:pPr>
                <a:r>
                  <a:rPr lang="en-US" sz="800" b="1" dirty="0">
                    <a:solidFill>
                      <a:srgbClr val="4277BB"/>
                    </a:solidFill>
                  </a:rPr>
                  <a:t> MESH</a:t>
                </a:r>
                <a:endParaRPr sz="800" b="1" dirty="0">
                  <a:solidFill>
                    <a:srgbClr val="4277BB"/>
                  </a:solidFill>
                </a:endParaRPr>
              </a:p>
            </p:txBody>
          </p:sp>
        </p:grpSp>
        <p:pic>
          <p:nvPicPr>
            <p:cNvPr id="24" name="Picture 23">
              <a:extLst>
                <a:ext uri="{FF2B5EF4-FFF2-40B4-BE49-F238E27FC236}">
                  <a16:creationId xmlns:a16="http://schemas.microsoft.com/office/drawing/2014/main" id="{7429DA96-8F0B-914D-AAC0-61B34C2731D6}"/>
                </a:ext>
              </a:extLst>
            </p:cNvPr>
            <p:cNvPicPr>
              <a:picLocks noChangeAspect="1"/>
            </p:cNvPicPr>
            <p:nvPr/>
          </p:nvPicPr>
          <p:blipFill>
            <a:blip r:embed="rId3"/>
            <a:stretch>
              <a:fillRect/>
            </a:stretch>
          </p:blipFill>
          <p:spPr>
            <a:xfrm>
              <a:off x="620580" y="3473572"/>
              <a:ext cx="571500" cy="444500"/>
            </a:xfrm>
            <a:prstGeom prst="rect">
              <a:avLst/>
            </a:prstGeom>
          </p:spPr>
        </p:pic>
      </p:grpSp>
      <p:grpSp>
        <p:nvGrpSpPr>
          <p:cNvPr id="19" name="Group 18">
            <a:extLst>
              <a:ext uri="{FF2B5EF4-FFF2-40B4-BE49-F238E27FC236}">
                <a16:creationId xmlns:a16="http://schemas.microsoft.com/office/drawing/2014/main" id="{86FEBBFC-D654-8144-9807-5CEFC889A15B}"/>
              </a:ext>
            </a:extLst>
          </p:cNvPr>
          <p:cNvGrpSpPr/>
          <p:nvPr/>
        </p:nvGrpSpPr>
        <p:grpSpPr>
          <a:xfrm>
            <a:off x="543448" y="3352800"/>
            <a:ext cx="751660" cy="692612"/>
            <a:chOff x="9079753" y="2125749"/>
            <a:chExt cx="751660" cy="692612"/>
          </a:xfrm>
        </p:grpSpPr>
        <p:sp>
          <p:nvSpPr>
            <p:cNvPr id="21" name="Shape 252">
              <a:extLst>
                <a:ext uri="{FF2B5EF4-FFF2-40B4-BE49-F238E27FC236}">
                  <a16:creationId xmlns:a16="http://schemas.microsoft.com/office/drawing/2014/main" id="{60F4A3B5-4018-1946-8759-67D576D31F39}"/>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3" name="Picture 22">
              <a:extLst>
                <a:ext uri="{FF2B5EF4-FFF2-40B4-BE49-F238E27FC236}">
                  <a16:creationId xmlns:a16="http://schemas.microsoft.com/office/drawing/2014/main" id="{EE8993ED-9668-EE4A-BC13-44E3D9D88A5F}"/>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nvGrpSpPr>
          <p:cNvPr id="25" name="Group 24">
            <a:extLst>
              <a:ext uri="{FF2B5EF4-FFF2-40B4-BE49-F238E27FC236}">
                <a16:creationId xmlns:a16="http://schemas.microsoft.com/office/drawing/2014/main" id="{A885FCF6-1185-F541-A370-1AECDC8B5272}"/>
              </a:ext>
            </a:extLst>
          </p:cNvPr>
          <p:cNvGrpSpPr/>
          <p:nvPr/>
        </p:nvGrpSpPr>
        <p:grpSpPr>
          <a:xfrm>
            <a:off x="3900749" y="3363486"/>
            <a:ext cx="751660" cy="692612"/>
            <a:chOff x="8544326" y="2171039"/>
            <a:chExt cx="751660" cy="692612"/>
          </a:xfrm>
        </p:grpSpPr>
        <p:sp>
          <p:nvSpPr>
            <p:cNvPr id="26" name="Shape 252">
              <a:extLst>
                <a:ext uri="{FF2B5EF4-FFF2-40B4-BE49-F238E27FC236}">
                  <a16:creationId xmlns:a16="http://schemas.microsoft.com/office/drawing/2014/main" id="{29CDE695-C868-514D-826F-4E2CB2A1FBFC}"/>
                </a:ext>
              </a:extLst>
            </p:cNvPr>
            <p:cNvSpPr/>
            <p:nvPr/>
          </p:nvSpPr>
          <p:spPr>
            <a:xfrm>
              <a:off x="8544326" y="217103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8" name="Picture 27">
              <a:extLst>
                <a:ext uri="{FF2B5EF4-FFF2-40B4-BE49-F238E27FC236}">
                  <a16:creationId xmlns:a16="http://schemas.microsoft.com/office/drawing/2014/main" id="{977BE802-CEB0-4A48-8EC6-CBB65C6B44F5}"/>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637229" y="2223893"/>
              <a:ext cx="562915" cy="562915"/>
            </a:xfrm>
            <a:prstGeom prst="rect">
              <a:avLst/>
            </a:prstGeom>
          </p:spPr>
        </p:pic>
      </p:grpSp>
      <p:sp>
        <p:nvSpPr>
          <p:cNvPr id="37" name="Shape 254">
            <a:extLst>
              <a:ext uri="{FF2B5EF4-FFF2-40B4-BE49-F238E27FC236}">
                <a16:creationId xmlns:a16="http://schemas.microsoft.com/office/drawing/2014/main" id="{27138398-183A-8046-8ED1-F9F3B51D7D26}"/>
              </a:ext>
            </a:extLst>
          </p:cNvPr>
          <p:cNvSpPr/>
          <p:nvPr/>
        </p:nvSpPr>
        <p:spPr>
          <a:xfrm>
            <a:off x="654210" y="5530829"/>
            <a:ext cx="54341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 </a:t>
            </a:r>
          </a:p>
          <a:p>
            <a:pPr lvl="0">
              <a:defRPr sz="1800" b="0">
                <a:solidFill>
                  <a:srgbClr val="000000"/>
                </a:solidFill>
              </a:defRPr>
            </a:pPr>
            <a:r>
              <a:rPr lang="en-US" sz="800" b="1" dirty="0">
                <a:solidFill>
                  <a:srgbClr val="4277BB"/>
                </a:solidFill>
              </a:rPr>
              <a:t>QUEUE</a:t>
            </a:r>
            <a:endParaRPr sz="800" b="1" dirty="0">
              <a:solidFill>
                <a:srgbClr val="4277BB"/>
              </a:solidFill>
            </a:endParaRPr>
          </a:p>
        </p:txBody>
      </p:sp>
      <p:grpSp>
        <p:nvGrpSpPr>
          <p:cNvPr id="54" name="Group 53">
            <a:extLst>
              <a:ext uri="{FF2B5EF4-FFF2-40B4-BE49-F238E27FC236}">
                <a16:creationId xmlns:a16="http://schemas.microsoft.com/office/drawing/2014/main" id="{FEF4F62B-809E-A441-A0AA-DD0C6024093B}"/>
              </a:ext>
            </a:extLst>
          </p:cNvPr>
          <p:cNvGrpSpPr/>
          <p:nvPr/>
        </p:nvGrpSpPr>
        <p:grpSpPr>
          <a:xfrm>
            <a:off x="7239000" y="4825513"/>
            <a:ext cx="751660" cy="692612"/>
            <a:chOff x="8487970" y="1994397"/>
            <a:chExt cx="751660" cy="692612"/>
          </a:xfrm>
        </p:grpSpPr>
        <p:sp>
          <p:nvSpPr>
            <p:cNvPr id="56" name="Shape 252">
              <a:extLst>
                <a:ext uri="{FF2B5EF4-FFF2-40B4-BE49-F238E27FC236}">
                  <a16:creationId xmlns:a16="http://schemas.microsoft.com/office/drawing/2014/main" id="{CEDB0393-61D0-294B-A843-4C7D08AD83B9}"/>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7" name="Picture 56">
              <a:extLst>
                <a:ext uri="{FF2B5EF4-FFF2-40B4-BE49-F238E27FC236}">
                  <a16:creationId xmlns:a16="http://schemas.microsoft.com/office/drawing/2014/main" id="{B6AD395A-1579-4D44-81A8-62E6D3CDBC57}"/>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sp>
        <p:nvSpPr>
          <p:cNvPr id="58" name="Shape 535">
            <a:extLst>
              <a:ext uri="{FF2B5EF4-FFF2-40B4-BE49-F238E27FC236}">
                <a16:creationId xmlns:a16="http://schemas.microsoft.com/office/drawing/2014/main" id="{A31EB4B9-69A6-F540-8042-AE9CC9496635}"/>
              </a:ext>
            </a:extLst>
          </p:cNvPr>
          <p:cNvSpPr/>
          <p:nvPr/>
        </p:nvSpPr>
        <p:spPr>
          <a:xfrm>
            <a:off x="1560713" y="3493921"/>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iSCSI-based storage.</a:t>
            </a:r>
          </a:p>
        </p:txBody>
      </p:sp>
      <p:sp>
        <p:nvSpPr>
          <p:cNvPr id="59" name="Shape 535">
            <a:extLst>
              <a:ext uri="{FF2B5EF4-FFF2-40B4-BE49-F238E27FC236}">
                <a16:creationId xmlns:a16="http://schemas.microsoft.com/office/drawing/2014/main" id="{41FBA62C-55F4-DA4D-9356-702E736ABEBD}"/>
              </a:ext>
            </a:extLst>
          </p:cNvPr>
          <p:cNvSpPr/>
          <p:nvPr/>
        </p:nvSpPr>
        <p:spPr>
          <a:xfrm>
            <a:off x="1545933" y="4842579"/>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Secure and reliable messaging on-premise and across clouds.</a:t>
            </a:r>
          </a:p>
        </p:txBody>
      </p:sp>
      <p:sp>
        <p:nvSpPr>
          <p:cNvPr id="60" name="Shape 535">
            <a:extLst>
              <a:ext uri="{FF2B5EF4-FFF2-40B4-BE49-F238E27FC236}">
                <a16:creationId xmlns:a16="http://schemas.microsoft.com/office/drawing/2014/main" id="{1F90FEF5-C9DF-DB4E-9B90-B05B0FC60648}"/>
              </a:ext>
            </a:extLst>
          </p:cNvPr>
          <p:cNvSpPr/>
          <p:nvPr/>
        </p:nvSpPr>
        <p:spPr>
          <a:xfrm>
            <a:off x="4837700" y="3443364"/>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NFS-based storage.</a:t>
            </a:r>
          </a:p>
        </p:txBody>
      </p:sp>
      <p:sp>
        <p:nvSpPr>
          <p:cNvPr id="61" name="Shape 535">
            <a:extLst>
              <a:ext uri="{FF2B5EF4-FFF2-40B4-BE49-F238E27FC236}">
                <a16:creationId xmlns:a16="http://schemas.microsoft.com/office/drawing/2014/main" id="{9966BD14-4713-1E47-A6CD-18A543D7B393}"/>
              </a:ext>
            </a:extLst>
          </p:cNvPr>
          <p:cNvSpPr/>
          <p:nvPr/>
        </p:nvSpPr>
        <p:spPr>
          <a:xfrm>
            <a:off x="8097053" y="3443364"/>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sp>
        <p:nvSpPr>
          <p:cNvPr id="62" name="Shape 535">
            <a:extLst>
              <a:ext uri="{FF2B5EF4-FFF2-40B4-BE49-F238E27FC236}">
                <a16:creationId xmlns:a16="http://schemas.microsoft.com/office/drawing/2014/main" id="{A657FE57-A6B2-9648-B253-6BC72841009C}"/>
              </a:ext>
            </a:extLst>
          </p:cNvPr>
          <p:cNvSpPr/>
          <p:nvPr/>
        </p:nvSpPr>
        <p:spPr>
          <a:xfrm>
            <a:off x="8097053" y="4825513"/>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63" name="Shape 535">
            <a:extLst>
              <a:ext uri="{FF2B5EF4-FFF2-40B4-BE49-F238E27FC236}">
                <a16:creationId xmlns:a16="http://schemas.microsoft.com/office/drawing/2014/main" id="{D0660D04-223A-E04F-B917-5365DC331D57}"/>
              </a:ext>
            </a:extLst>
          </p:cNvPr>
          <p:cNvSpPr/>
          <p:nvPr/>
        </p:nvSpPr>
        <p:spPr>
          <a:xfrm>
            <a:off x="4828981" y="4847298"/>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Appliance to protect cloud infrastructure with virtual routers, firewalls, and VPN capabilities.</a:t>
            </a:r>
          </a:p>
        </p:txBody>
      </p:sp>
      <p:grpSp>
        <p:nvGrpSpPr>
          <p:cNvPr id="68" name="Group 67">
            <a:extLst>
              <a:ext uri="{FF2B5EF4-FFF2-40B4-BE49-F238E27FC236}">
                <a16:creationId xmlns:a16="http://schemas.microsoft.com/office/drawing/2014/main" id="{AF05338D-900C-7A47-BF7B-69B5CF4532C6}"/>
              </a:ext>
            </a:extLst>
          </p:cNvPr>
          <p:cNvGrpSpPr/>
          <p:nvPr/>
        </p:nvGrpSpPr>
        <p:grpSpPr>
          <a:xfrm>
            <a:off x="7244642" y="3353439"/>
            <a:ext cx="751660" cy="692612"/>
            <a:chOff x="7665800" y="2224018"/>
            <a:chExt cx="751660" cy="692612"/>
          </a:xfrm>
        </p:grpSpPr>
        <p:sp>
          <p:nvSpPr>
            <p:cNvPr id="70" name="Shape 252">
              <a:extLst>
                <a:ext uri="{FF2B5EF4-FFF2-40B4-BE49-F238E27FC236}">
                  <a16:creationId xmlns:a16="http://schemas.microsoft.com/office/drawing/2014/main" id="{08528E33-B452-F54E-8025-4D2AD8FA74C2}"/>
                </a:ext>
              </a:extLst>
            </p:cNvPr>
            <p:cNvSpPr/>
            <p:nvPr/>
          </p:nvSpPr>
          <p:spPr>
            <a:xfrm>
              <a:off x="7665800" y="222401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1" name="Picture 70">
              <a:extLst>
                <a:ext uri="{FF2B5EF4-FFF2-40B4-BE49-F238E27FC236}">
                  <a16:creationId xmlns:a16="http://schemas.microsoft.com/office/drawing/2014/main" id="{0A046D38-18FD-E84D-BF36-792996EBEF76}"/>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7766551" y="2275467"/>
              <a:ext cx="565537" cy="565537"/>
            </a:xfrm>
            <a:prstGeom prst="rect">
              <a:avLst/>
            </a:prstGeom>
          </p:spPr>
        </p:pic>
      </p:grpSp>
      <p:grpSp>
        <p:nvGrpSpPr>
          <p:cNvPr id="8" name="Group 7">
            <a:extLst>
              <a:ext uri="{FF2B5EF4-FFF2-40B4-BE49-F238E27FC236}">
                <a16:creationId xmlns:a16="http://schemas.microsoft.com/office/drawing/2014/main" id="{8A141B65-98B2-F54A-B5B7-AE87F2CEFF50}"/>
              </a:ext>
            </a:extLst>
          </p:cNvPr>
          <p:cNvGrpSpPr/>
          <p:nvPr/>
        </p:nvGrpSpPr>
        <p:grpSpPr>
          <a:xfrm>
            <a:off x="531426" y="4774907"/>
            <a:ext cx="749808" cy="694944"/>
            <a:chOff x="531426" y="4774907"/>
            <a:chExt cx="749808" cy="694944"/>
          </a:xfrm>
        </p:grpSpPr>
        <p:sp>
          <p:nvSpPr>
            <p:cNvPr id="44" name="Shape 252">
              <a:extLst>
                <a:ext uri="{FF2B5EF4-FFF2-40B4-BE49-F238E27FC236}">
                  <a16:creationId xmlns:a16="http://schemas.microsoft.com/office/drawing/2014/main" id="{378A9A02-869E-8842-A1CD-4945AAEB9F2C}"/>
                </a:ext>
              </a:extLst>
            </p:cNvPr>
            <p:cNvSpPr/>
            <p:nvPr/>
          </p:nvSpPr>
          <p:spPr>
            <a:xfrm>
              <a:off x="531426" y="4774907"/>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9" name="Picture 8">
              <a:extLst>
                <a:ext uri="{FF2B5EF4-FFF2-40B4-BE49-F238E27FC236}">
                  <a16:creationId xmlns:a16="http://schemas.microsoft.com/office/drawing/2014/main" id="{8D89A309-6F63-7A48-B2AF-23713BDBD219}"/>
                </a:ext>
              </a:extLst>
            </p:cNvPr>
            <p:cNvPicPr>
              <a:picLocks noChangeAspect="1"/>
            </p:cNvPicPr>
            <p:nvPr/>
          </p:nvPicPr>
          <p:blipFill>
            <a:blip r:embed="rId8"/>
            <a:stretch>
              <a:fillRect/>
            </a:stretch>
          </p:blipFill>
          <p:spPr>
            <a:xfrm>
              <a:off x="678178" y="4897409"/>
              <a:ext cx="456304" cy="433770"/>
            </a:xfrm>
            <a:prstGeom prst="rect">
              <a:avLst/>
            </a:prstGeom>
          </p:spPr>
        </p:pic>
      </p:grpSp>
      <p:grpSp>
        <p:nvGrpSpPr>
          <p:cNvPr id="10" name="Group 9">
            <a:extLst>
              <a:ext uri="{FF2B5EF4-FFF2-40B4-BE49-F238E27FC236}">
                <a16:creationId xmlns:a16="http://schemas.microsoft.com/office/drawing/2014/main" id="{ABC4A5E1-CBE5-764B-B071-207F02AE1028}"/>
              </a:ext>
            </a:extLst>
          </p:cNvPr>
          <p:cNvGrpSpPr/>
          <p:nvPr/>
        </p:nvGrpSpPr>
        <p:grpSpPr>
          <a:xfrm>
            <a:off x="3912190" y="4796511"/>
            <a:ext cx="749808" cy="694944"/>
            <a:chOff x="3912190" y="4796511"/>
            <a:chExt cx="749808" cy="694944"/>
          </a:xfrm>
        </p:grpSpPr>
        <p:grpSp>
          <p:nvGrpSpPr>
            <p:cNvPr id="48" name="Group 47">
              <a:extLst>
                <a:ext uri="{FF2B5EF4-FFF2-40B4-BE49-F238E27FC236}">
                  <a16:creationId xmlns:a16="http://schemas.microsoft.com/office/drawing/2014/main" id="{B610B744-5315-5346-9FD4-EDBEEB47627D}"/>
                </a:ext>
              </a:extLst>
            </p:cNvPr>
            <p:cNvGrpSpPr/>
            <p:nvPr/>
          </p:nvGrpSpPr>
          <p:grpSpPr>
            <a:xfrm>
              <a:off x="3912190" y="4796511"/>
              <a:ext cx="749808" cy="694944"/>
              <a:chOff x="7218871" y="6217351"/>
              <a:chExt cx="829272" cy="692612"/>
            </a:xfrm>
          </p:grpSpPr>
          <p:sp>
            <p:nvSpPr>
              <p:cNvPr id="49" name="Shape 252">
                <a:extLst>
                  <a:ext uri="{FF2B5EF4-FFF2-40B4-BE49-F238E27FC236}">
                    <a16:creationId xmlns:a16="http://schemas.microsoft.com/office/drawing/2014/main" id="{5EBD1747-EF2E-5E4F-A5FC-FF2B56309B49}"/>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51" name="Straight Arrow Connector 50">
                <a:extLst>
                  <a:ext uri="{FF2B5EF4-FFF2-40B4-BE49-F238E27FC236}">
                    <a16:creationId xmlns:a16="http://schemas.microsoft.com/office/drawing/2014/main" id="{620C827A-B5DD-4243-9511-F8E9286556D8}"/>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7" name="Picture 6">
              <a:extLst>
                <a:ext uri="{FF2B5EF4-FFF2-40B4-BE49-F238E27FC236}">
                  <a16:creationId xmlns:a16="http://schemas.microsoft.com/office/drawing/2014/main" id="{5F16683E-6F94-7145-9D81-13D448073E14}"/>
                </a:ext>
              </a:extLst>
            </p:cNvPr>
            <p:cNvPicPr>
              <a:picLocks noChangeAspect="1"/>
            </p:cNvPicPr>
            <p:nvPr/>
          </p:nvPicPr>
          <p:blipFill>
            <a:blip r:embed="rId9"/>
            <a:stretch>
              <a:fillRect/>
            </a:stretch>
          </p:blipFill>
          <p:spPr>
            <a:xfrm>
              <a:off x="4056488" y="4872353"/>
              <a:ext cx="437242" cy="483881"/>
            </a:xfrm>
            <a:prstGeom prst="rect">
              <a:avLst/>
            </a:prstGeom>
          </p:spPr>
        </p:pic>
      </p:grpSp>
      <p:sp>
        <p:nvSpPr>
          <p:cNvPr id="72" name="Shape 254">
            <a:extLst>
              <a:ext uri="{FF2B5EF4-FFF2-40B4-BE49-F238E27FC236}">
                <a16:creationId xmlns:a16="http://schemas.microsoft.com/office/drawing/2014/main" id="{A166F834-6B80-AC4A-8F71-C3A9759506EE}"/>
              </a:ext>
            </a:extLst>
          </p:cNvPr>
          <p:cNvSpPr/>
          <p:nvPr/>
        </p:nvSpPr>
        <p:spPr>
          <a:xfrm>
            <a:off x="632981" y="4103847"/>
            <a:ext cx="5081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73" name="Shape 254">
            <a:extLst>
              <a:ext uri="{FF2B5EF4-FFF2-40B4-BE49-F238E27FC236}">
                <a16:creationId xmlns:a16="http://schemas.microsoft.com/office/drawing/2014/main" id="{2C9F589E-9E36-6941-9DB5-809F5FEA6A8C}"/>
              </a:ext>
            </a:extLst>
          </p:cNvPr>
          <p:cNvSpPr/>
          <p:nvPr/>
        </p:nvSpPr>
        <p:spPr>
          <a:xfrm>
            <a:off x="4022503" y="4099639"/>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74" name="Shape 254">
            <a:extLst>
              <a:ext uri="{FF2B5EF4-FFF2-40B4-BE49-F238E27FC236}">
                <a16:creationId xmlns:a16="http://schemas.microsoft.com/office/drawing/2014/main" id="{BF2F2CF3-3A2B-EC46-880D-3CAF8F4B3846}"/>
              </a:ext>
            </a:extLst>
          </p:cNvPr>
          <p:cNvSpPr/>
          <p:nvPr/>
        </p:nvSpPr>
        <p:spPr>
          <a:xfrm>
            <a:off x="7374085" y="4144484"/>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75" name="Shape 254">
            <a:extLst>
              <a:ext uri="{FF2B5EF4-FFF2-40B4-BE49-F238E27FC236}">
                <a16:creationId xmlns:a16="http://schemas.microsoft.com/office/drawing/2014/main" id="{C81071D2-C836-2948-A376-51B6CEEFF1ED}"/>
              </a:ext>
            </a:extLst>
          </p:cNvPr>
          <p:cNvSpPr/>
          <p:nvPr/>
        </p:nvSpPr>
        <p:spPr>
          <a:xfrm>
            <a:off x="3990539" y="5549361"/>
            <a:ext cx="59311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GATEWAY </a:t>
            </a:r>
          </a:p>
          <a:p>
            <a:pPr lvl="0">
              <a:defRPr sz="1800" b="0">
                <a:solidFill>
                  <a:srgbClr val="000000"/>
                </a:solidFill>
              </a:defRPr>
            </a:pPr>
            <a:r>
              <a:rPr lang="en-US" sz="800" b="1" dirty="0">
                <a:solidFill>
                  <a:srgbClr val="4277BB"/>
                </a:solidFill>
              </a:rPr>
              <a:t>APPLIANCE</a:t>
            </a:r>
            <a:endParaRPr sz="800" b="1" dirty="0">
              <a:solidFill>
                <a:srgbClr val="4277BB"/>
              </a:solidFill>
            </a:endParaRPr>
          </a:p>
        </p:txBody>
      </p:sp>
      <p:sp>
        <p:nvSpPr>
          <p:cNvPr id="76" name="Shape 254">
            <a:extLst>
              <a:ext uri="{FF2B5EF4-FFF2-40B4-BE49-F238E27FC236}">
                <a16:creationId xmlns:a16="http://schemas.microsoft.com/office/drawing/2014/main" id="{FF92A7F9-CDE1-DD45-B01D-F2394011D9E6}"/>
              </a:ext>
            </a:extLst>
          </p:cNvPr>
          <p:cNvSpPr/>
          <p:nvPr/>
        </p:nvSpPr>
        <p:spPr>
          <a:xfrm>
            <a:off x="7414101" y="5564134"/>
            <a:ext cx="4103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 </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Tree>
    <p:extLst>
      <p:ext uri="{BB962C8B-B14F-4D97-AF65-F5344CB8AC3E}">
        <p14:creationId xmlns:p14="http://schemas.microsoft.com/office/powerpoint/2010/main" val="51332597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308"/>
          <p:cNvGrpSpPr/>
          <p:nvPr/>
        </p:nvGrpSpPr>
        <p:grpSpPr>
          <a:xfrm>
            <a:off x="3816768" y="6158695"/>
            <a:ext cx="1175439" cy="923331"/>
            <a:chOff x="0" y="0"/>
            <a:chExt cx="1175438" cy="923330"/>
          </a:xfrm>
        </p:grpSpPr>
        <p:sp>
          <p:nvSpPr>
            <p:cNvPr id="304" name="Shape 304"/>
            <p:cNvSpPr/>
            <p:nvPr/>
          </p:nvSpPr>
          <p:spPr>
            <a:xfrm>
              <a:off x="2341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07" name="Group 307"/>
            <p:cNvGrpSpPr/>
            <p:nvPr/>
          </p:nvGrpSpPr>
          <p:grpSpPr>
            <a:xfrm>
              <a:off x="-1" y="156276"/>
              <a:ext cx="1175440" cy="767055"/>
              <a:chOff x="0" y="156276"/>
              <a:chExt cx="1175438" cy="767053"/>
            </a:xfrm>
          </p:grpSpPr>
          <p:pic>
            <p:nvPicPr>
              <p:cNvPr id="305" name="_-52.png"/>
              <p:cNvPicPr/>
              <p:nvPr/>
            </p:nvPicPr>
            <p:blipFill>
              <a:blip r:embed="rId3">
                <a:extLst/>
              </a:blip>
              <a:srcRect l="18565" t="22096" r="18565" b="22096"/>
              <a:stretch>
                <a:fillRect/>
              </a:stretch>
            </p:blipFill>
            <p:spPr>
              <a:xfrm>
                <a:off x="365402" y="156276"/>
                <a:ext cx="444634" cy="394680"/>
              </a:xfrm>
              <a:prstGeom prst="rect">
                <a:avLst/>
              </a:prstGeom>
              <a:ln w="3175" cap="flat">
                <a:noFill/>
                <a:miter lim="400000"/>
              </a:ln>
              <a:effectLst/>
            </p:spPr>
          </p:pic>
          <p:sp>
            <p:nvSpPr>
              <p:cNvPr id="306" name="Shape 306"/>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FILE REPOSITORY</a:t>
                </a:r>
              </a:p>
            </p:txBody>
          </p:sp>
        </p:grpSp>
      </p:grpSp>
      <p:grpSp>
        <p:nvGrpSpPr>
          <p:cNvPr id="313" name="Group 313"/>
          <p:cNvGrpSpPr/>
          <p:nvPr/>
        </p:nvGrpSpPr>
        <p:grpSpPr>
          <a:xfrm>
            <a:off x="3829555" y="4796698"/>
            <a:ext cx="1175439" cy="929753"/>
            <a:chOff x="0" y="0"/>
            <a:chExt cx="1175438" cy="929751"/>
          </a:xfrm>
        </p:grpSpPr>
        <p:sp>
          <p:nvSpPr>
            <p:cNvPr id="309" name="Shape 309"/>
            <p:cNvSpPr/>
            <p:nvPr/>
          </p:nvSpPr>
          <p:spPr>
            <a:xfrm>
              <a:off x="21907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2" name="Group 312"/>
            <p:cNvGrpSpPr/>
            <p:nvPr/>
          </p:nvGrpSpPr>
          <p:grpSpPr>
            <a:xfrm>
              <a:off x="-1" y="169762"/>
              <a:ext cx="1175440" cy="759990"/>
              <a:chOff x="0" y="163340"/>
              <a:chExt cx="1175438" cy="759989"/>
            </a:xfrm>
          </p:grpSpPr>
          <p:pic>
            <p:nvPicPr>
              <p:cNvPr id="310" name="_-51.png"/>
              <p:cNvPicPr/>
              <p:nvPr/>
            </p:nvPicPr>
            <p:blipFill>
              <a:blip r:embed="rId4">
                <a:extLst/>
              </a:blip>
              <a:srcRect l="18127" t="23095" r="18127" b="23095"/>
              <a:stretch>
                <a:fillRect/>
              </a:stretch>
            </p:blipFill>
            <p:spPr>
              <a:xfrm>
                <a:off x="362307" y="163340"/>
                <a:ext cx="450824" cy="380551"/>
              </a:xfrm>
              <a:prstGeom prst="rect">
                <a:avLst/>
              </a:prstGeom>
              <a:ln w="3175" cap="flat">
                <a:noFill/>
                <a:miter lim="400000"/>
              </a:ln>
              <a:effectLst/>
            </p:spPr>
          </p:pic>
          <p:sp>
            <p:nvSpPr>
              <p:cNvPr id="311" name="Shape 311"/>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CACHES</a:t>
                </a:r>
              </a:p>
            </p:txBody>
          </p:sp>
        </p:grpSp>
      </p:grpSp>
      <p:grpSp>
        <p:nvGrpSpPr>
          <p:cNvPr id="318" name="Group 318"/>
          <p:cNvGrpSpPr/>
          <p:nvPr/>
        </p:nvGrpSpPr>
        <p:grpSpPr>
          <a:xfrm>
            <a:off x="3960273" y="3368397"/>
            <a:ext cx="885429" cy="919234"/>
            <a:chOff x="49634" y="0"/>
            <a:chExt cx="885428" cy="919233"/>
          </a:xfrm>
        </p:grpSpPr>
        <p:sp>
          <p:nvSpPr>
            <p:cNvPr id="314" name="Shape 314"/>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7" name="Group 317"/>
            <p:cNvGrpSpPr/>
            <p:nvPr/>
          </p:nvGrpSpPr>
          <p:grpSpPr>
            <a:xfrm>
              <a:off x="49634" y="78308"/>
              <a:ext cx="885429" cy="840926"/>
              <a:chOff x="62155" y="71887"/>
              <a:chExt cx="885428" cy="840925"/>
            </a:xfrm>
          </p:grpSpPr>
          <p:pic>
            <p:nvPicPr>
              <p:cNvPr id="315" name="_-37.png"/>
              <p:cNvPicPr/>
              <p:nvPr/>
            </p:nvPicPr>
            <p:blipFill>
              <a:blip r:embed="rId5">
                <a:extLst/>
              </a:blip>
              <a:srcRect l="9474" t="10164" r="9474" b="18860"/>
              <a:stretch>
                <a:fillRect/>
              </a:stretch>
            </p:blipFill>
            <p:spPr>
              <a:xfrm>
                <a:off x="217117" y="71887"/>
                <a:ext cx="575523" cy="501959"/>
              </a:xfrm>
              <a:prstGeom prst="rect">
                <a:avLst/>
              </a:prstGeom>
              <a:ln w="3175" cap="flat">
                <a:noFill/>
                <a:miter lim="400000"/>
              </a:ln>
              <a:effectLst/>
            </p:spPr>
          </p:pic>
          <p:sp>
            <p:nvSpPr>
              <p:cNvPr id="316" name="Shape 316"/>
              <p:cNvSpPr/>
              <p:nvPr/>
            </p:nvSpPr>
            <p:spPr>
              <a:xfrm>
                <a:off x="62155" y="707231"/>
                <a:ext cx="88542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SOURCES</a:t>
                </a:r>
              </a:p>
            </p:txBody>
          </p:sp>
        </p:grpSp>
      </p:grpSp>
      <p:grpSp>
        <p:nvGrpSpPr>
          <p:cNvPr id="323" name="Group 323"/>
          <p:cNvGrpSpPr/>
          <p:nvPr/>
        </p:nvGrpSpPr>
        <p:grpSpPr>
          <a:xfrm>
            <a:off x="3924466" y="2053668"/>
            <a:ext cx="1035944" cy="919235"/>
            <a:chOff x="59041" y="0"/>
            <a:chExt cx="1035942" cy="919233"/>
          </a:xfrm>
        </p:grpSpPr>
        <p:sp>
          <p:nvSpPr>
            <p:cNvPr id="319"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2" name="Group 322"/>
            <p:cNvGrpSpPr/>
            <p:nvPr/>
          </p:nvGrpSpPr>
          <p:grpSpPr>
            <a:xfrm>
              <a:off x="59041" y="158596"/>
              <a:ext cx="1035944" cy="760638"/>
              <a:chOff x="378700" y="152175"/>
              <a:chExt cx="1035942" cy="760637"/>
            </a:xfrm>
          </p:grpSpPr>
          <p:pic>
            <p:nvPicPr>
              <p:cNvPr id="320" name="_-36.png"/>
              <p:cNvPicPr/>
              <p:nvPr/>
            </p:nvPicPr>
            <p:blipFill>
              <a:blip r:embed="rId6">
                <a:extLst/>
              </a:blip>
              <a:srcRect l="15445" t="21517" r="15445" b="21517"/>
              <a:stretch>
                <a:fillRect/>
              </a:stretch>
            </p:blipFill>
            <p:spPr>
              <a:xfrm>
                <a:off x="652290" y="152175"/>
                <a:ext cx="488765" cy="402882"/>
              </a:xfrm>
              <a:prstGeom prst="rect">
                <a:avLst/>
              </a:prstGeom>
              <a:ln w="3175" cap="flat">
                <a:noFill/>
                <a:miter lim="400000"/>
              </a:ln>
              <a:effectLst/>
            </p:spPr>
          </p:pic>
          <p:sp>
            <p:nvSpPr>
              <p:cNvPr id="321" name="Shape 321"/>
              <p:cNvSpPr/>
              <p:nvPr/>
            </p:nvSpPr>
            <p:spPr>
              <a:xfrm>
                <a:off x="378700" y="707231"/>
                <a:ext cx="1035944"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ENTERPRISE DATA</a:t>
                </a:r>
              </a:p>
            </p:txBody>
          </p:sp>
        </p:grpSp>
      </p:grpSp>
      <p:grpSp>
        <p:nvGrpSpPr>
          <p:cNvPr id="328" name="Group 328"/>
          <p:cNvGrpSpPr/>
          <p:nvPr/>
        </p:nvGrpSpPr>
        <p:grpSpPr>
          <a:xfrm>
            <a:off x="481863" y="6134100"/>
            <a:ext cx="988865" cy="1046235"/>
            <a:chOff x="56098" y="0"/>
            <a:chExt cx="988863" cy="1046233"/>
          </a:xfrm>
        </p:grpSpPr>
        <p:sp>
          <p:nvSpPr>
            <p:cNvPr id="324" name="Shape 324"/>
            <p:cNvSpPr/>
            <p:nvPr/>
          </p:nvSpPr>
          <p:spPr>
            <a:xfrm>
              <a:off x="18189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7" name="Group 327"/>
            <p:cNvGrpSpPr/>
            <p:nvPr/>
          </p:nvGrpSpPr>
          <p:grpSpPr>
            <a:xfrm>
              <a:off x="56098" y="182977"/>
              <a:ext cx="988865" cy="863257"/>
              <a:chOff x="287706" y="176556"/>
              <a:chExt cx="988863" cy="863256"/>
            </a:xfrm>
          </p:grpSpPr>
          <p:pic>
            <p:nvPicPr>
              <p:cNvPr id="325" name="_-39.png"/>
              <p:cNvPicPr/>
              <p:nvPr/>
            </p:nvPicPr>
            <p:blipFill>
              <a:blip r:embed="rId7">
                <a:extLst/>
              </a:blip>
              <a:srcRect l="22596" t="24964" r="19829" b="19895"/>
              <a:stretch>
                <a:fillRect/>
              </a:stretch>
            </p:blipFill>
            <p:spPr>
              <a:xfrm>
                <a:off x="588331" y="176556"/>
                <a:ext cx="407181" cy="389970"/>
              </a:xfrm>
              <a:prstGeom prst="rect">
                <a:avLst/>
              </a:prstGeom>
              <a:ln w="3175" cap="flat">
                <a:noFill/>
                <a:miter lim="400000"/>
              </a:ln>
              <a:effectLst/>
            </p:spPr>
          </p:pic>
          <p:sp>
            <p:nvSpPr>
              <p:cNvPr id="326" name="Shape 326"/>
              <p:cNvSpPr/>
              <p:nvPr/>
            </p:nvSpPr>
            <p:spPr>
              <a:xfrm>
                <a:off x="287706" y="707231"/>
                <a:ext cx="98886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 IDENTITY</a:t>
                </a:r>
              </a:p>
              <a:p>
                <a:pPr lvl="0">
                  <a:defRPr sz="1800"/>
                </a:pPr>
                <a:r>
                  <a:rPr sz="800" b="1">
                    <a:solidFill>
                      <a:srgbClr val="4277BB"/>
                    </a:solidFill>
                    <a:latin typeface="Helvetica"/>
                    <a:ea typeface="Helvetica"/>
                    <a:cs typeface="Helvetica"/>
                    <a:sym typeface="Helvetica"/>
                  </a:rPr>
                  <a:t>SERVICE</a:t>
                </a:r>
              </a:p>
            </p:txBody>
          </p:sp>
        </p:grpSp>
      </p:grpSp>
      <p:grpSp>
        <p:nvGrpSpPr>
          <p:cNvPr id="333" name="Group 333"/>
          <p:cNvGrpSpPr/>
          <p:nvPr/>
        </p:nvGrpSpPr>
        <p:grpSpPr>
          <a:xfrm>
            <a:off x="548671" y="4791348"/>
            <a:ext cx="707232" cy="1039814"/>
            <a:chOff x="0" y="0"/>
            <a:chExt cx="707231" cy="1039812"/>
          </a:xfrm>
        </p:grpSpPr>
        <p:sp>
          <p:nvSpPr>
            <p:cNvPr id="329" name="Shape 329"/>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2" name="Group 332"/>
            <p:cNvGrpSpPr/>
            <p:nvPr/>
          </p:nvGrpSpPr>
          <p:grpSpPr>
            <a:xfrm>
              <a:off x="50149" y="86756"/>
              <a:ext cx="606922" cy="953057"/>
              <a:chOff x="629212" y="86756"/>
              <a:chExt cx="606921" cy="953055"/>
            </a:xfrm>
          </p:grpSpPr>
          <p:pic>
            <p:nvPicPr>
              <p:cNvPr id="330" name="_-38.png"/>
              <p:cNvPicPr/>
              <p:nvPr/>
            </p:nvPicPr>
            <p:blipFill>
              <a:blip r:embed="rId8">
                <a:extLst/>
              </a:blip>
              <a:srcRect l="16764" t="12267" r="16764" b="20454"/>
              <a:stretch>
                <a:fillRect/>
              </a:stretch>
            </p:blipFill>
            <p:spPr>
              <a:xfrm>
                <a:off x="696683" y="86756"/>
                <a:ext cx="471991" cy="475815"/>
              </a:xfrm>
              <a:prstGeom prst="rect">
                <a:avLst/>
              </a:prstGeom>
              <a:ln w="3175" cap="flat">
                <a:noFill/>
                <a:miter lim="400000"/>
              </a:ln>
              <a:effectLst/>
            </p:spPr>
          </p:pic>
          <p:sp>
            <p:nvSpPr>
              <p:cNvPr id="331" name="Shape 331"/>
              <p:cNvSpPr/>
              <p:nvPr/>
            </p:nvSpPr>
            <p:spPr>
              <a:xfrm>
                <a:off x="629212" y="707231"/>
                <a:ext cx="606922"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REGISTRY</a:t>
                </a:r>
              </a:p>
            </p:txBody>
          </p:sp>
        </p:grpSp>
      </p:grpSp>
      <p:grpSp>
        <p:nvGrpSpPr>
          <p:cNvPr id="338" name="Group 338"/>
          <p:cNvGrpSpPr/>
          <p:nvPr/>
        </p:nvGrpSpPr>
        <p:grpSpPr>
          <a:xfrm>
            <a:off x="456683" y="3387392"/>
            <a:ext cx="994619" cy="922026"/>
            <a:chOff x="56458" y="0"/>
            <a:chExt cx="994618" cy="922024"/>
          </a:xfrm>
        </p:grpSpPr>
        <p:sp>
          <p:nvSpPr>
            <p:cNvPr id="334" name="Shape 334"/>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7" name="Group 337"/>
            <p:cNvGrpSpPr/>
            <p:nvPr/>
          </p:nvGrpSpPr>
          <p:grpSpPr>
            <a:xfrm>
              <a:off x="56458" y="184181"/>
              <a:ext cx="994619" cy="737844"/>
              <a:chOff x="70898" y="174968"/>
              <a:chExt cx="994618" cy="737843"/>
            </a:xfrm>
          </p:grpSpPr>
          <p:pic>
            <p:nvPicPr>
              <p:cNvPr id="335" name="_-35.png"/>
              <p:cNvPicPr/>
              <p:nvPr/>
            </p:nvPicPr>
            <p:blipFill>
              <a:blip r:embed="rId9">
                <a:extLst/>
              </a:blip>
              <a:srcRect l="16797" t="24739" r="16797" b="24739"/>
              <a:stretch>
                <a:fillRect/>
              </a:stretch>
            </p:blipFill>
            <p:spPr>
              <a:xfrm>
                <a:off x="333393" y="174968"/>
                <a:ext cx="469637" cy="357295"/>
              </a:xfrm>
              <a:prstGeom prst="rect">
                <a:avLst/>
              </a:prstGeom>
              <a:ln w="3175" cap="flat">
                <a:noFill/>
                <a:miter lim="400000"/>
              </a:ln>
              <a:effectLst/>
            </p:spPr>
          </p:pic>
          <p:sp>
            <p:nvSpPr>
              <p:cNvPr id="336" name="Shape 336"/>
              <p:cNvSpPr/>
              <p:nvPr/>
            </p:nvSpPr>
            <p:spPr>
              <a:xfrm>
                <a:off x="70898" y="707231"/>
                <a:ext cx="99462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 DIRECTORY</a:t>
                </a:r>
              </a:p>
            </p:txBody>
          </p:sp>
        </p:grpSp>
      </p:grpSp>
      <p:grpSp>
        <p:nvGrpSpPr>
          <p:cNvPr id="2" name="Group 1"/>
          <p:cNvGrpSpPr/>
          <p:nvPr/>
        </p:nvGrpSpPr>
        <p:grpSpPr>
          <a:xfrm>
            <a:off x="546810" y="2050875"/>
            <a:ext cx="731197" cy="922028"/>
            <a:chOff x="375020" y="1950562"/>
            <a:chExt cx="731197" cy="922028"/>
          </a:xfrm>
        </p:grpSpPr>
        <p:sp>
          <p:nvSpPr>
            <p:cNvPr id="339"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40" name="_-41.png"/>
            <p:cNvPicPr/>
            <p:nvPr/>
          </p:nvPicPr>
          <p:blipFill>
            <a:blip r:embed="rId10">
              <a:extLst/>
            </a:blip>
            <a:srcRect l="21704" t="15445" r="21704" b="15445"/>
            <a:stretch>
              <a:fillRect/>
            </a:stretch>
          </p:blipFill>
          <p:spPr>
            <a:xfrm>
              <a:off x="540499" y="2069007"/>
              <a:ext cx="400239" cy="488767"/>
            </a:xfrm>
            <a:prstGeom prst="rect">
              <a:avLst/>
            </a:prstGeom>
            <a:ln w="3175" cap="flat">
              <a:noFill/>
              <a:miter lim="400000"/>
            </a:ln>
            <a:effectLst/>
          </p:spPr>
        </p:pic>
        <p:sp>
          <p:nvSpPr>
            <p:cNvPr id="341" name="Shape 341"/>
            <p:cNvSpPr/>
            <p:nvPr/>
          </p:nvSpPr>
          <p:spPr>
            <a:xfrm>
              <a:off x="375020" y="2667007"/>
              <a:ext cx="731197"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STORE</a:t>
              </a:r>
            </a:p>
          </p:txBody>
        </p:sp>
      </p:grpSp>
      <p:pic>
        <p:nvPicPr>
          <p:cNvPr id="60" name="_-41.png"/>
          <p:cNvPicPr/>
          <p:nvPr/>
        </p:nvPicPr>
        <p:blipFill>
          <a:blip r:embed="rId10">
            <a:extLst/>
          </a:blip>
          <a:srcRect l="21704" t="15445" r="21704" b="15445"/>
          <a:stretch>
            <a:fillRect/>
          </a:stretch>
        </p:blipFill>
        <p:spPr>
          <a:xfrm>
            <a:off x="7017914" y="3351523"/>
            <a:ext cx="400239" cy="488767"/>
          </a:xfrm>
          <a:prstGeom prst="rect">
            <a:avLst/>
          </a:prstGeom>
          <a:ln w="3175" cap="flat">
            <a:noFill/>
            <a:miter lim="400000"/>
          </a:ln>
          <a:effectLst/>
        </p:spPr>
      </p:pic>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Data Store Icons</a:t>
            </a:r>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47" name="Shape 347"/>
          <p:cNvSpPr/>
          <p:nvPr/>
        </p:nvSpPr>
        <p:spPr>
          <a:xfrm>
            <a:off x="1470728" y="2121700"/>
            <a:ext cx="180909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Repository for storing and managing collections of data.</a:t>
            </a:r>
          </a:p>
        </p:txBody>
      </p:sp>
      <p:sp>
        <p:nvSpPr>
          <p:cNvPr id="348" name="Shape 348"/>
          <p:cNvSpPr/>
          <p:nvPr/>
        </p:nvSpPr>
        <p:spPr>
          <a:xfrm>
            <a:off x="1497614" y="3509575"/>
            <a:ext cx="180909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storage and access to user info for authentication, authorization or profile data.</a:t>
            </a:r>
          </a:p>
        </p:txBody>
      </p:sp>
      <p:sp>
        <p:nvSpPr>
          <p:cNvPr id="349" name="Shape 349"/>
          <p:cNvSpPr/>
          <p:nvPr/>
        </p:nvSpPr>
        <p:spPr>
          <a:xfrm>
            <a:off x="1449150" y="4756010"/>
            <a:ext cx="21722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info about devices that the IoT system may read, communicate with, control, provision, or manage.</a:t>
            </a:r>
          </a:p>
        </p:txBody>
      </p:sp>
      <p:sp>
        <p:nvSpPr>
          <p:cNvPr id="350" name="Shape 350"/>
          <p:cNvSpPr/>
          <p:nvPr/>
        </p:nvSpPr>
        <p:spPr>
          <a:xfrm>
            <a:off x="1534617" y="6152073"/>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Identifies the device services after the user registers a device.</a:t>
            </a:r>
          </a:p>
        </p:txBody>
      </p:sp>
      <p:sp>
        <p:nvSpPr>
          <p:cNvPr id="351" name="Shape 351"/>
          <p:cNvSpPr/>
          <p:nvPr/>
        </p:nvSpPr>
        <p:spPr>
          <a:xfrm>
            <a:off x="5075055" y="2121702"/>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of record and metadata about the data for enterprise applications.</a:t>
            </a:r>
          </a:p>
        </p:txBody>
      </p:sp>
      <p:sp>
        <p:nvSpPr>
          <p:cNvPr id="352" name="Shape 352"/>
          <p:cNvSpPr/>
          <p:nvPr/>
        </p:nvSpPr>
        <p:spPr>
          <a:xfrm>
            <a:off x="5035604" y="3353699"/>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different information sources that may contain data of interest.</a:t>
            </a:r>
          </a:p>
        </p:txBody>
      </p:sp>
      <p:sp>
        <p:nvSpPr>
          <p:cNvPr id="353" name="Shape 353"/>
          <p:cNvSpPr/>
          <p:nvPr/>
        </p:nvSpPr>
        <p:spPr>
          <a:xfrm>
            <a:off x="5049891" y="4796698"/>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recently used information so that it can be quickly accessed at a later time.</a:t>
            </a:r>
          </a:p>
        </p:txBody>
      </p:sp>
      <p:sp>
        <p:nvSpPr>
          <p:cNvPr id="354" name="Shape 354"/>
          <p:cNvSpPr/>
          <p:nvPr/>
        </p:nvSpPr>
        <p:spPr>
          <a:xfrm>
            <a:off x="5037104" y="6230825"/>
            <a:ext cx="2049789"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devices or applications that store info, data, and more in the form of files.</a:t>
            </a:r>
          </a:p>
        </p:txBody>
      </p:sp>
      <p:grpSp>
        <p:nvGrpSpPr>
          <p:cNvPr id="5" name="Group 4">
            <a:extLst>
              <a:ext uri="{FF2B5EF4-FFF2-40B4-BE49-F238E27FC236}">
                <a16:creationId xmlns:a16="http://schemas.microsoft.com/office/drawing/2014/main" id="{35D9C8FF-9018-ED4E-BCDC-F0704DC8D2FB}"/>
              </a:ext>
            </a:extLst>
          </p:cNvPr>
          <p:cNvGrpSpPr/>
          <p:nvPr/>
        </p:nvGrpSpPr>
        <p:grpSpPr>
          <a:xfrm>
            <a:off x="7002991" y="2068392"/>
            <a:ext cx="1175442" cy="929755"/>
            <a:chOff x="6828796" y="3298815"/>
            <a:chExt cx="1175442" cy="929755"/>
          </a:xfrm>
        </p:grpSpPr>
        <p:sp>
          <p:nvSpPr>
            <p:cNvPr id="67" name="Shape 309"/>
            <p:cNvSpPr/>
            <p:nvPr/>
          </p:nvSpPr>
          <p:spPr>
            <a:xfrm>
              <a:off x="7047876" y="329881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311"/>
            <p:cNvSpPr/>
            <p:nvPr/>
          </p:nvSpPr>
          <p:spPr>
            <a:xfrm>
              <a:off x="6828796" y="4012470"/>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0" name="Picture 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3385987"/>
              <a:ext cx="579120" cy="512064"/>
            </a:xfrm>
            <a:prstGeom prst="rect">
              <a:avLst/>
            </a:prstGeom>
          </p:spPr>
        </p:pic>
      </p:grpSp>
      <p:sp>
        <p:nvSpPr>
          <p:cNvPr id="71" name="Shape 358"/>
          <p:cNvSpPr/>
          <p:nvPr/>
        </p:nvSpPr>
        <p:spPr>
          <a:xfrm>
            <a:off x="8019796" y="1874990"/>
            <a:ext cx="1709677"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Channel retail solutions aim to provide a seamless, personalized brand experience whether the customer shops on the web, over the phone, using a mobile device, or a connected IoT device.</a:t>
            </a:r>
          </a:p>
        </p:txBody>
      </p:sp>
      <p:grpSp>
        <p:nvGrpSpPr>
          <p:cNvPr id="3" name="Group 2">
            <a:extLst>
              <a:ext uri="{FF2B5EF4-FFF2-40B4-BE49-F238E27FC236}">
                <a16:creationId xmlns:a16="http://schemas.microsoft.com/office/drawing/2014/main" id="{09CDEDE6-CE65-E846-B37E-02E28DE6D2CF}"/>
              </a:ext>
            </a:extLst>
          </p:cNvPr>
          <p:cNvGrpSpPr/>
          <p:nvPr/>
        </p:nvGrpSpPr>
        <p:grpSpPr>
          <a:xfrm>
            <a:off x="7218033" y="3358957"/>
            <a:ext cx="707235" cy="962666"/>
            <a:chOff x="7035505" y="4467258"/>
            <a:chExt cx="707235" cy="962666"/>
          </a:xfrm>
        </p:grpSpPr>
        <p:sp>
          <p:nvSpPr>
            <p:cNvPr id="72" name="Shape 339"/>
            <p:cNvSpPr/>
            <p:nvPr/>
          </p:nvSpPr>
          <p:spPr>
            <a:xfrm>
              <a:off x="7035505" y="4467258"/>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3" name="_-41.png"/>
            <p:cNvPicPr/>
            <p:nvPr/>
          </p:nvPicPr>
          <p:blipFill>
            <a:blip r:embed="rId10">
              <a:extLst/>
            </a:blip>
            <a:srcRect l="21704" t="15445" r="21704" b="15445"/>
            <a:stretch>
              <a:fillRect/>
            </a:stretch>
          </p:blipFill>
          <p:spPr>
            <a:xfrm>
              <a:off x="7192342" y="4585703"/>
              <a:ext cx="400239" cy="488767"/>
            </a:xfrm>
            <a:prstGeom prst="rect">
              <a:avLst/>
            </a:prstGeom>
            <a:ln w="3175" cap="flat">
              <a:noFill/>
              <a:miter lim="400000"/>
            </a:ln>
            <a:effectLst/>
          </p:spPr>
        </p:pic>
        <p:sp>
          <p:nvSpPr>
            <p:cNvPr id="74" name="Shape 341"/>
            <p:cNvSpPr/>
            <p:nvPr/>
          </p:nvSpPr>
          <p:spPr>
            <a:xfrm>
              <a:off x="7166439" y="5183703"/>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sp>
        <p:nvSpPr>
          <p:cNvPr id="75" name="Shape 358"/>
          <p:cNvSpPr/>
          <p:nvPr/>
        </p:nvSpPr>
        <p:spPr>
          <a:xfrm>
            <a:off x="7999533" y="3404273"/>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persistence layers to power the cloud app to store, collaborate, visualize, share, and gain insights from data.</a:t>
            </a:r>
          </a:p>
        </p:txBody>
      </p:sp>
      <p:grpSp>
        <p:nvGrpSpPr>
          <p:cNvPr id="4" name="Group 3">
            <a:extLst>
              <a:ext uri="{FF2B5EF4-FFF2-40B4-BE49-F238E27FC236}">
                <a16:creationId xmlns:a16="http://schemas.microsoft.com/office/drawing/2014/main" id="{BA27D88A-247B-3849-BCA9-AF1BAC9DF0A6}"/>
              </a:ext>
            </a:extLst>
          </p:cNvPr>
          <p:cNvGrpSpPr/>
          <p:nvPr/>
        </p:nvGrpSpPr>
        <p:grpSpPr>
          <a:xfrm>
            <a:off x="6990655" y="4796698"/>
            <a:ext cx="1175442" cy="929755"/>
            <a:chOff x="6828796" y="6034432"/>
            <a:chExt cx="1175442" cy="929755"/>
          </a:xfrm>
        </p:grpSpPr>
        <p:sp>
          <p:nvSpPr>
            <p:cNvPr id="76" name="Shape 309"/>
            <p:cNvSpPr/>
            <p:nvPr/>
          </p:nvSpPr>
          <p:spPr>
            <a:xfrm>
              <a:off x="7047876"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7" name="Shape 311"/>
            <p:cNvSpPr/>
            <p:nvPr/>
          </p:nvSpPr>
          <p:spPr>
            <a:xfrm>
              <a:off x="6828796" y="6748087"/>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INTERNAL</a:t>
              </a:r>
            </a:p>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8" name="Picture 7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6121604"/>
              <a:ext cx="579120" cy="512064"/>
            </a:xfrm>
            <a:prstGeom prst="rect">
              <a:avLst/>
            </a:prstGeom>
          </p:spPr>
        </p:pic>
      </p:grpSp>
      <p:sp>
        <p:nvSpPr>
          <p:cNvPr id="79" name="Shape 358"/>
          <p:cNvSpPr/>
          <p:nvPr/>
        </p:nvSpPr>
        <p:spPr>
          <a:xfrm>
            <a:off x="7999533" y="4673496"/>
            <a:ext cx="1709677" cy="164147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an interactive customer experience whether the customer shops in the store, over the telephone with a customer service representative, or using a web-based call center, in order to improve revenues and customer service in all channels.</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r>
              <a:rPr lang="en-US" sz="2400" dirty="0"/>
              <a:t> (continued)</a:t>
            </a:r>
            <a:endParaRPr sz="2400" dirty="0"/>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0" name="Shape 358">
            <a:extLst>
              <a:ext uri="{FF2B5EF4-FFF2-40B4-BE49-F238E27FC236}">
                <a16:creationId xmlns:a16="http://schemas.microsoft.com/office/drawing/2014/main" id="{6C55E473-8F51-8B43-9437-342F6D80686A}"/>
              </a:ext>
            </a:extLst>
          </p:cNvPr>
          <p:cNvSpPr/>
          <p:nvPr/>
        </p:nvSpPr>
        <p:spPr>
          <a:xfrm>
            <a:off x="1556333" y="216360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Platform-provided services from the service and software catalog.</a:t>
            </a:r>
          </a:p>
        </p:txBody>
      </p:sp>
      <p:grpSp>
        <p:nvGrpSpPr>
          <p:cNvPr id="81" name="Group 80">
            <a:extLst>
              <a:ext uri="{FF2B5EF4-FFF2-40B4-BE49-F238E27FC236}">
                <a16:creationId xmlns:a16="http://schemas.microsoft.com/office/drawing/2014/main" id="{B70AFA1E-6B9F-B941-B0FF-F53456C6EF16}"/>
              </a:ext>
            </a:extLst>
          </p:cNvPr>
          <p:cNvGrpSpPr/>
          <p:nvPr/>
        </p:nvGrpSpPr>
        <p:grpSpPr>
          <a:xfrm>
            <a:off x="571500" y="2098796"/>
            <a:ext cx="707233" cy="943949"/>
            <a:chOff x="6852435" y="1956579"/>
            <a:chExt cx="707233" cy="943949"/>
          </a:xfrm>
        </p:grpSpPr>
        <p:grpSp>
          <p:nvGrpSpPr>
            <p:cNvPr id="82" name="Group 357">
              <a:extLst>
                <a:ext uri="{FF2B5EF4-FFF2-40B4-BE49-F238E27FC236}">
                  <a16:creationId xmlns:a16="http://schemas.microsoft.com/office/drawing/2014/main" id="{956160DF-CE25-354B-AC25-40A37DC101BC}"/>
                </a:ext>
              </a:extLst>
            </p:cNvPr>
            <p:cNvGrpSpPr/>
            <p:nvPr/>
          </p:nvGrpSpPr>
          <p:grpSpPr>
            <a:xfrm>
              <a:off x="6852435" y="1956579"/>
              <a:ext cx="707233" cy="943949"/>
              <a:chOff x="1694" y="9504"/>
              <a:chExt cx="707232" cy="943947"/>
            </a:xfrm>
          </p:grpSpPr>
          <p:sp>
            <p:nvSpPr>
              <p:cNvPr id="84" name="Shape 355">
                <a:extLst>
                  <a:ext uri="{FF2B5EF4-FFF2-40B4-BE49-F238E27FC236}">
                    <a16:creationId xmlns:a16="http://schemas.microsoft.com/office/drawing/2014/main" id="{1EFA3AB9-F7EA-E249-8223-5D6F85A23BF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5B8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5" name="Shape 356">
                <a:extLst>
                  <a:ext uri="{FF2B5EF4-FFF2-40B4-BE49-F238E27FC236}">
                    <a16:creationId xmlns:a16="http://schemas.microsoft.com/office/drawing/2014/main" id="{B9C9FBBC-2D51-B642-B7F1-ECC488CA1DCA}"/>
                  </a:ext>
                </a:extLst>
              </p:cNvPr>
              <p:cNvSpPr/>
              <p:nvPr/>
            </p:nvSpPr>
            <p:spPr>
              <a:xfrm>
                <a:off x="54655" y="707231"/>
                <a:ext cx="59791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PLATFORM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83" name="Picture 82">
              <a:extLst>
                <a:ext uri="{FF2B5EF4-FFF2-40B4-BE49-F238E27FC236}">
                  <a16:creationId xmlns:a16="http://schemas.microsoft.com/office/drawing/2014/main" id="{C73C8664-612D-664B-A551-AC48D10A75FC}"/>
                </a:ext>
              </a:extLst>
            </p:cNvPr>
            <p:cNvPicPr>
              <a:picLocks noChangeAspect="1"/>
            </p:cNvPicPr>
            <p:nvPr/>
          </p:nvPicPr>
          <p:blipFill>
            <a:blip r:embed="rId3"/>
            <a:stretch>
              <a:fillRect/>
            </a:stretch>
          </p:blipFill>
          <p:spPr>
            <a:xfrm>
              <a:off x="6917418" y="2160601"/>
              <a:ext cx="520700" cy="330200"/>
            </a:xfrm>
            <a:prstGeom prst="rect">
              <a:avLst/>
            </a:prstGeom>
          </p:spPr>
        </p:pic>
      </p:grpSp>
      <p:grpSp>
        <p:nvGrpSpPr>
          <p:cNvPr id="92" name="Group 318">
            <a:extLst>
              <a:ext uri="{FF2B5EF4-FFF2-40B4-BE49-F238E27FC236}">
                <a16:creationId xmlns:a16="http://schemas.microsoft.com/office/drawing/2014/main" id="{1A954F6C-2A2D-AB45-942E-A33357973392}"/>
              </a:ext>
            </a:extLst>
          </p:cNvPr>
          <p:cNvGrpSpPr/>
          <p:nvPr/>
        </p:nvGrpSpPr>
        <p:grpSpPr>
          <a:xfrm>
            <a:off x="590394" y="3367498"/>
            <a:ext cx="722956" cy="959874"/>
            <a:chOff x="130874" y="0"/>
            <a:chExt cx="722955" cy="959873"/>
          </a:xfrm>
        </p:grpSpPr>
        <p:sp>
          <p:nvSpPr>
            <p:cNvPr id="93" name="Shape 314">
              <a:extLst>
                <a:ext uri="{FF2B5EF4-FFF2-40B4-BE49-F238E27FC236}">
                  <a16:creationId xmlns:a16="http://schemas.microsoft.com/office/drawing/2014/main" id="{21385AA2-841D-5B48-81A9-7184D56BC04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4" name="Group 317">
              <a:extLst>
                <a:ext uri="{FF2B5EF4-FFF2-40B4-BE49-F238E27FC236}">
                  <a16:creationId xmlns:a16="http://schemas.microsoft.com/office/drawing/2014/main" id="{9860B73A-90DA-7D4A-8246-3300BD845C7A}"/>
                </a:ext>
              </a:extLst>
            </p:cNvPr>
            <p:cNvGrpSpPr/>
            <p:nvPr/>
          </p:nvGrpSpPr>
          <p:grpSpPr>
            <a:xfrm>
              <a:off x="130874" y="78308"/>
              <a:ext cx="722955" cy="881565"/>
              <a:chOff x="143395" y="71887"/>
              <a:chExt cx="722954" cy="881564"/>
            </a:xfrm>
          </p:grpSpPr>
          <p:pic>
            <p:nvPicPr>
              <p:cNvPr id="95" name="_-37.png">
                <a:extLst>
                  <a:ext uri="{FF2B5EF4-FFF2-40B4-BE49-F238E27FC236}">
                    <a16:creationId xmlns:a16="http://schemas.microsoft.com/office/drawing/2014/main" id="{9A47955D-6843-014E-9B4B-AEC6946ECEF7}"/>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96" name="Shape 316">
                <a:extLst>
                  <a:ext uri="{FF2B5EF4-FFF2-40B4-BE49-F238E27FC236}">
                    <a16:creationId xmlns:a16="http://schemas.microsoft.com/office/drawing/2014/main" id="{61FEEF4C-3817-7446-8527-FE7E934E0241}"/>
                  </a:ext>
                </a:extLst>
              </p:cNvPr>
              <p:cNvSpPr/>
              <p:nvPr/>
            </p:nvSpPr>
            <p:spPr>
              <a:xfrm>
                <a:off x="143395" y="707231"/>
                <a:ext cx="72295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97" name="Shape 352">
            <a:extLst>
              <a:ext uri="{FF2B5EF4-FFF2-40B4-BE49-F238E27FC236}">
                <a16:creationId xmlns:a16="http://schemas.microsoft.com/office/drawing/2014/main" id="{588190F6-A65E-1449-89CF-644EAB169520}"/>
              </a:ext>
            </a:extLst>
          </p:cNvPr>
          <p:cNvSpPr/>
          <p:nvPr/>
        </p:nvSpPr>
        <p:spPr>
          <a:xfrm>
            <a:off x="1584485" y="3352800"/>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Structured and unstructured data sources from the public Internet domain.</a:t>
            </a:r>
          </a:p>
        </p:txBody>
      </p:sp>
      <p:grpSp>
        <p:nvGrpSpPr>
          <p:cNvPr id="98" name="Group 97">
            <a:extLst>
              <a:ext uri="{FF2B5EF4-FFF2-40B4-BE49-F238E27FC236}">
                <a16:creationId xmlns:a16="http://schemas.microsoft.com/office/drawing/2014/main" id="{56E4AFC4-77C0-DF40-BB3A-16195887F2AA}"/>
              </a:ext>
            </a:extLst>
          </p:cNvPr>
          <p:cNvGrpSpPr/>
          <p:nvPr/>
        </p:nvGrpSpPr>
        <p:grpSpPr>
          <a:xfrm>
            <a:off x="580142" y="4762500"/>
            <a:ext cx="707235" cy="839556"/>
            <a:chOff x="383662" y="1950562"/>
            <a:chExt cx="707235" cy="839556"/>
          </a:xfrm>
        </p:grpSpPr>
        <p:sp>
          <p:nvSpPr>
            <p:cNvPr id="99" name="Shape 339">
              <a:extLst>
                <a:ext uri="{FF2B5EF4-FFF2-40B4-BE49-F238E27FC236}">
                  <a16:creationId xmlns:a16="http://schemas.microsoft.com/office/drawing/2014/main" id="{2DBB8B54-7BFE-9C4E-9E96-3BE47A5B4E6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0" name="_-41.png">
              <a:extLst>
                <a:ext uri="{FF2B5EF4-FFF2-40B4-BE49-F238E27FC236}">
                  <a16:creationId xmlns:a16="http://schemas.microsoft.com/office/drawing/2014/main" id="{D79B2DA9-1A94-BB43-A625-B7A1BD108E97}"/>
                </a:ext>
              </a:extLst>
            </p:cNvPr>
            <p:cNvPicPr/>
            <p:nvPr/>
          </p:nvPicPr>
          <p:blipFill>
            <a:blip r:embed="rId5">
              <a:extLst/>
            </a:blip>
            <a:srcRect l="21704" t="15445" r="21704" b="15445"/>
            <a:stretch>
              <a:fillRect/>
            </a:stretch>
          </p:blipFill>
          <p:spPr>
            <a:xfrm>
              <a:off x="540499" y="2069007"/>
              <a:ext cx="400239" cy="488767"/>
            </a:xfrm>
            <a:prstGeom prst="rect">
              <a:avLst/>
            </a:prstGeom>
            <a:ln w="3175" cap="flat">
              <a:noFill/>
              <a:miter lim="400000"/>
            </a:ln>
            <a:effectLst/>
          </p:spPr>
        </p:pic>
        <p:sp>
          <p:nvSpPr>
            <p:cNvPr id="101" name="Shape 341">
              <a:extLst>
                <a:ext uri="{FF2B5EF4-FFF2-40B4-BE49-F238E27FC236}">
                  <a16:creationId xmlns:a16="http://schemas.microsoft.com/office/drawing/2014/main" id="{BCBCF43D-A714-2C41-A811-EBCC208FE575}"/>
                </a:ext>
              </a:extLst>
            </p:cNvPr>
            <p:cNvSpPr/>
            <p:nvPr/>
          </p:nvSpPr>
          <p:spPr>
            <a:xfrm>
              <a:off x="407195" y="2667007"/>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COLLECTION</a:t>
              </a:r>
              <a:endParaRPr sz="800" b="1" dirty="0">
                <a:solidFill>
                  <a:srgbClr val="4277BB"/>
                </a:solidFill>
              </a:endParaRPr>
            </a:p>
          </p:txBody>
        </p:sp>
      </p:grpSp>
      <p:sp>
        <p:nvSpPr>
          <p:cNvPr id="102" name="Shape 347">
            <a:extLst>
              <a:ext uri="{FF2B5EF4-FFF2-40B4-BE49-F238E27FC236}">
                <a16:creationId xmlns:a16="http://schemas.microsoft.com/office/drawing/2014/main" id="{F0C9ACFF-9770-B443-99FB-4A7AD8B1C6D0}"/>
              </a:ext>
            </a:extLst>
          </p:cNvPr>
          <p:cNvSpPr/>
          <p:nvPr/>
        </p:nvSpPr>
        <p:spPr>
          <a:xfrm>
            <a:off x="1506623" y="4775445"/>
            <a:ext cx="1809096"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grouping of content within the environment. You must create at least one collection to be able to upload your content.</a:t>
            </a:r>
          </a:p>
        </p:txBody>
      </p:sp>
      <p:grpSp>
        <p:nvGrpSpPr>
          <p:cNvPr id="4" name="Group 3">
            <a:extLst>
              <a:ext uri="{FF2B5EF4-FFF2-40B4-BE49-F238E27FC236}">
                <a16:creationId xmlns:a16="http://schemas.microsoft.com/office/drawing/2014/main" id="{7200E1BC-1FAC-BE42-8389-869FA0DD1341}"/>
              </a:ext>
            </a:extLst>
          </p:cNvPr>
          <p:cNvGrpSpPr/>
          <p:nvPr/>
        </p:nvGrpSpPr>
        <p:grpSpPr>
          <a:xfrm>
            <a:off x="580142" y="6144491"/>
            <a:ext cx="707235" cy="962666"/>
            <a:chOff x="580142" y="6102927"/>
            <a:chExt cx="707235" cy="962666"/>
          </a:xfrm>
        </p:grpSpPr>
        <p:grpSp>
          <p:nvGrpSpPr>
            <p:cNvPr id="103" name="Group 102">
              <a:extLst>
                <a:ext uri="{FF2B5EF4-FFF2-40B4-BE49-F238E27FC236}">
                  <a16:creationId xmlns:a16="http://schemas.microsoft.com/office/drawing/2014/main" id="{E23315A8-1006-F841-AC69-0D3E85B4DBCB}"/>
                </a:ext>
              </a:extLst>
            </p:cNvPr>
            <p:cNvGrpSpPr/>
            <p:nvPr/>
          </p:nvGrpSpPr>
          <p:grpSpPr>
            <a:xfrm>
              <a:off x="580142" y="6102927"/>
              <a:ext cx="707235" cy="962666"/>
              <a:chOff x="383662" y="1950562"/>
              <a:chExt cx="707235" cy="962666"/>
            </a:xfrm>
          </p:grpSpPr>
          <p:sp>
            <p:nvSpPr>
              <p:cNvPr id="104" name="Shape 339">
                <a:extLst>
                  <a:ext uri="{FF2B5EF4-FFF2-40B4-BE49-F238E27FC236}">
                    <a16:creationId xmlns:a16="http://schemas.microsoft.com/office/drawing/2014/main" id="{B7B0FED7-CC99-D048-9E6E-58ABB9105F3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6" name="Shape 341">
                <a:extLst>
                  <a:ext uri="{FF2B5EF4-FFF2-40B4-BE49-F238E27FC236}">
                    <a16:creationId xmlns:a16="http://schemas.microsoft.com/office/drawing/2014/main" id="{FFDA543B-AE56-5249-8BE7-52E05FA6614C}"/>
                  </a:ext>
                </a:extLst>
              </p:cNvPr>
              <p:cNvSpPr/>
              <p:nvPr/>
            </p:nvSpPr>
            <p:spPr>
              <a:xfrm>
                <a:off x="472120" y="2667007"/>
                <a:ext cx="5370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a:t>
                </a:r>
              </a:p>
              <a:p>
                <a:pPr lvl="0">
                  <a:defRPr sz="1800" b="0">
                    <a:solidFill>
                      <a:srgbClr val="000000"/>
                    </a:solidFill>
                  </a:defRPr>
                </a:pPr>
                <a:r>
                  <a:rPr lang="en-US" sz="800" b="1" dirty="0">
                    <a:solidFill>
                      <a:srgbClr val="4277BB"/>
                    </a:solidFill>
                  </a:rPr>
                  <a:t> STORAGE</a:t>
                </a:r>
                <a:endParaRPr sz="800" b="1" dirty="0">
                  <a:solidFill>
                    <a:srgbClr val="4277BB"/>
                  </a:solidFill>
                </a:endParaRPr>
              </a:p>
            </p:txBody>
          </p:sp>
        </p:grpSp>
        <p:pic>
          <p:nvPicPr>
            <p:cNvPr id="3" name="Picture 2">
              <a:extLst>
                <a:ext uri="{FF2B5EF4-FFF2-40B4-BE49-F238E27FC236}">
                  <a16:creationId xmlns:a16="http://schemas.microsoft.com/office/drawing/2014/main" id="{0C5787E5-75B0-0B47-8C51-A6174168A9EC}"/>
                </a:ext>
              </a:extLst>
            </p:cNvPr>
            <p:cNvPicPr>
              <a:picLocks noChangeAspect="1"/>
            </p:cNvPicPr>
            <p:nvPr/>
          </p:nvPicPr>
          <p:blipFill>
            <a:blip r:embed="rId6"/>
            <a:stretch>
              <a:fillRect/>
            </a:stretch>
          </p:blipFill>
          <p:spPr>
            <a:xfrm>
              <a:off x="704222" y="6240643"/>
              <a:ext cx="495300" cy="431800"/>
            </a:xfrm>
            <a:prstGeom prst="rect">
              <a:avLst/>
            </a:prstGeom>
          </p:spPr>
        </p:pic>
      </p:grpSp>
      <p:sp>
        <p:nvSpPr>
          <p:cNvPr id="107" name="Shape 347">
            <a:extLst>
              <a:ext uri="{FF2B5EF4-FFF2-40B4-BE49-F238E27FC236}">
                <a16:creationId xmlns:a16="http://schemas.microsoft.com/office/drawing/2014/main" id="{B303F53E-6356-634D-B5F8-B7617A692630}"/>
              </a:ext>
            </a:extLst>
          </p:cNvPr>
          <p:cNvSpPr/>
          <p:nvPr/>
        </p:nvSpPr>
        <p:spPr>
          <a:xfrm>
            <a:off x="1474533" y="5964641"/>
            <a:ext cx="1809096"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Includes object and file based storage delivered as a service to store content that is moved from the enterprise network to cloud. Provides capability to encrypt the content that is moved to the cloud.</a:t>
            </a:r>
          </a:p>
        </p:txBody>
      </p:sp>
      <p:sp>
        <p:nvSpPr>
          <p:cNvPr id="112" name="Shape 347">
            <a:extLst>
              <a:ext uri="{FF2B5EF4-FFF2-40B4-BE49-F238E27FC236}">
                <a16:creationId xmlns:a16="http://schemas.microsoft.com/office/drawing/2014/main" id="{80174675-8064-E64A-BD48-3451BC901270}"/>
              </a:ext>
            </a:extLst>
          </p:cNvPr>
          <p:cNvSpPr/>
          <p:nvPr/>
        </p:nvSpPr>
        <p:spPr>
          <a:xfrm>
            <a:off x="4986763" y="2152470"/>
            <a:ext cx="1809096"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set of artifacts used to train the conversation API.</a:t>
            </a:r>
          </a:p>
        </p:txBody>
      </p:sp>
      <p:grpSp>
        <p:nvGrpSpPr>
          <p:cNvPr id="6" name="Group 5">
            <a:extLst>
              <a:ext uri="{FF2B5EF4-FFF2-40B4-BE49-F238E27FC236}">
                <a16:creationId xmlns:a16="http://schemas.microsoft.com/office/drawing/2014/main" id="{989AC9D1-54D9-264A-9461-F36346FB5DC0}"/>
              </a:ext>
            </a:extLst>
          </p:cNvPr>
          <p:cNvGrpSpPr/>
          <p:nvPr/>
        </p:nvGrpSpPr>
        <p:grpSpPr>
          <a:xfrm>
            <a:off x="4013268" y="2081645"/>
            <a:ext cx="830357" cy="839556"/>
            <a:chOff x="4013268" y="2081645"/>
            <a:chExt cx="830357" cy="839556"/>
          </a:xfrm>
        </p:grpSpPr>
        <p:grpSp>
          <p:nvGrpSpPr>
            <p:cNvPr id="108" name="Group 107">
              <a:extLst>
                <a:ext uri="{FF2B5EF4-FFF2-40B4-BE49-F238E27FC236}">
                  <a16:creationId xmlns:a16="http://schemas.microsoft.com/office/drawing/2014/main" id="{B7B7815B-4693-6C4C-B463-30A609FD2849}"/>
                </a:ext>
              </a:extLst>
            </p:cNvPr>
            <p:cNvGrpSpPr/>
            <p:nvPr/>
          </p:nvGrpSpPr>
          <p:grpSpPr>
            <a:xfrm>
              <a:off x="4013268" y="2081645"/>
              <a:ext cx="830357" cy="839556"/>
              <a:chOff x="325443" y="1950562"/>
              <a:chExt cx="830357" cy="839556"/>
            </a:xfrm>
          </p:grpSpPr>
          <p:sp>
            <p:nvSpPr>
              <p:cNvPr id="109" name="Shape 339">
                <a:extLst>
                  <a:ext uri="{FF2B5EF4-FFF2-40B4-BE49-F238E27FC236}">
                    <a16:creationId xmlns:a16="http://schemas.microsoft.com/office/drawing/2014/main" id="{C4C3F703-D266-7D4D-9240-EF672FC9492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1" name="Shape 341">
                <a:extLst>
                  <a:ext uri="{FF2B5EF4-FFF2-40B4-BE49-F238E27FC236}">
                    <a16:creationId xmlns:a16="http://schemas.microsoft.com/office/drawing/2014/main" id="{5974BB2D-56F4-2340-8931-1EA37F234D3E}"/>
                  </a:ext>
                </a:extLst>
              </p:cNvPr>
              <p:cNvSpPr/>
              <p:nvPr/>
            </p:nvSpPr>
            <p:spPr>
              <a:xfrm>
                <a:off x="325443" y="2667007"/>
                <a:ext cx="83035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GROUND TRUTH</a:t>
                </a:r>
                <a:endParaRPr sz="800" b="1" dirty="0">
                  <a:solidFill>
                    <a:srgbClr val="4277BB"/>
                  </a:solidFill>
                </a:endParaRPr>
              </a:p>
            </p:txBody>
          </p:sp>
        </p:grpSp>
        <p:pic>
          <p:nvPicPr>
            <p:cNvPr id="5" name="Picture 4">
              <a:extLst>
                <a:ext uri="{FF2B5EF4-FFF2-40B4-BE49-F238E27FC236}">
                  <a16:creationId xmlns:a16="http://schemas.microsoft.com/office/drawing/2014/main" id="{417AC010-754A-6140-A3BF-1CC2E7227301}"/>
                </a:ext>
              </a:extLst>
            </p:cNvPr>
            <p:cNvPicPr>
              <a:picLocks noChangeAspect="1"/>
            </p:cNvPicPr>
            <p:nvPr/>
          </p:nvPicPr>
          <p:blipFill>
            <a:blip r:embed="rId7"/>
            <a:stretch>
              <a:fillRect/>
            </a:stretch>
          </p:blipFill>
          <p:spPr>
            <a:xfrm>
              <a:off x="4167757" y="2181902"/>
              <a:ext cx="516968" cy="516968"/>
            </a:xfrm>
            <a:prstGeom prst="rect">
              <a:avLst/>
            </a:prstGeom>
          </p:spPr>
        </p:pic>
      </p:grpSp>
      <p:grpSp>
        <p:nvGrpSpPr>
          <p:cNvPr id="8" name="Group 7">
            <a:extLst>
              <a:ext uri="{FF2B5EF4-FFF2-40B4-BE49-F238E27FC236}">
                <a16:creationId xmlns:a16="http://schemas.microsoft.com/office/drawing/2014/main" id="{4D597F86-034B-1B4F-93D6-44A5D81F1CC3}"/>
              </a:ext>
            </a:extLst>
          </p:cNvPr>
          <p:cNvGrpSpPr/>
          <p:nvPr/>
        </p:nvGrpSpPr>
        <p:grpSpPr>
          <a:xfrm>
            <a:off x="4071487" y="3370117"/>
            <a:ext cx="707235" cy="962666"/>
            <a:chOff x="4071487" y="3370117"/>
            <a:chExt cx="707235" cy="962666"/>
          </a:xfrm>
        </p:grpSpPr>
        <p:grpSp>
          <p:nvGrpSpPr>
            <p:cNvPr id="115" name="Group 114">
              <a:extLst>
                <a:ext uri="{FF2B5EF4-FFF2-40B4-BE49-F238E27FC236}">
                  <a16:creationId xmlns:a16="http://schemas.microsoft.com/office/drawing/2014/main" id="{6682A87B-2BC9-AC48-AC1F-599DAFB0C7F0}"/>
                </a:ext>
              </a:extLst>
            </p:cNvPr>
            <p:cNvGrpSpPr/>
            <p:nvPr/>
          </p:nvGrpSpPr>
          <p:grpSpPr>
            <a:xfrm>
              <a:off x="4071487" y="3370117"/>
              <a:ext cx="707235" cy="962666"/>
              <a:chOff x="383662" y="1950562"/>
              <a:chExt cx="707235" cy="962666"/>
            </a:xfrm>
          </p:grpSpPr>
          <p:sp>
            <p:nvSpPr>
              <p:cNvPr id="117" name="Shape 339">
                <a:extLst>
                  <a:ext uri="{FF2B5EF4-FFF2-40B4-BE49-F238E27FC236}">
                    <a16:creationId xmlns:a16="http://schemas.microsoft.com/office/drawing/2014/main" id="{1DE71851-117A-6741-859E-FF2CC5B6119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8" name="Shape 341">
                <a:extLst>
                  <a:ext uri="{FF2B5EF4-FFF2-40B4-BE49-F238E27FC236}">
                    <a16:creationId xmlns:a16="http://schemas.microsoft.com/office/drawing/2014/main" id="{7B02E640-88FE-1848-8E45-E616F71F7108}"/>
                  </a:ext>
                </a:extLst>
              </p:cNvPr>
              <p:cNvSpPr/>
              <p:nvPr/>
            </p:nvSpPr>
            <p:spPr>
              <a:xfrm>
                <a:off x="476157" y="2667007"/>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ANSWER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7" name="Picture 6">
              <a:extLst>
                <a:ext uri="{FF2B5EF4-FFF2-40B4-BE49-F238E27FC236}">
                  <a16:creationId xmlns:a16="http://schemas.microsoft.com/office/drawing/2014/main" id="{53CAD098-2475-D947-8094-2209E8B1589A}"/>
                </a:ext>
              </a:extLst>
            </p:cNvPr>
            <p:cNvPicPr>
              <a:picLocks noChangeAspect="1"/>
            </p:cNvPicPr>
            <p:nvPr/>
          </p:nvPicPr>
          <p:blipFill>
            <a:blip r:embed="rId8"/>
            <a:stretch>
              <a:fillRect/>
            </a:stretch>
          </p:blipFill>
          <p:spPr>
            <a:xfrm>
              <a:off x="4254093" y="3530614"/>
              <a:ext cx="419100" cy="381000"/>
            </a:xfrm>
            <a:prstGeom prst="rect">
              <a:avLst/>
            </a:prstGeom>
          </p:spPr>
        </p:pic>
      </p:grpSp>
      <p:sp>
        <p:nvSpPr>
          <p:cNvPr id="113" name="Shape 347">
            <a:extLst>
              <a:ext uri="{FF2B5EF4-FFF2-40B4-BE49-F238E27FC236}">
                <a16:creationId xmlns:a16="http://schemas.microsoft.com/office/drawing/2014/main" id="{0A8989DE-60CB-3B4A-A129-04A79831C7B6}"/>
              </a:ext>
            </a:extLst>
          </p:cNvPr>
          <p:cNvSpPr/>
          <p:nvPr/>
        </p:nvSpPr>
        <p:spPr>
          <a:xfrm>
            <a:off x="5022284" y="3208153"/>
            <a:ext cx="1809096"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Stores answers to be provided to the user once the intent and entities have been understood. It also can include references or links to multimedia content.</a:t>
            </a:r>
          </a:p>
        </p:txBody>
      </p:sp>
      <p:grpSp>
        <p:nvGrpSpPr>
          <p:cNvPr id="124" name="Group 318">
            <a:extLst>
              <a:ext uri="{FF2B5EF4-FFF2-40B4-BE49-F238E27FC236}">
                <a16:creationId xmlns:a16="http://schemas.microsoft.com/office/drawing/2014/main" id="{FC5250BF-C0D1-954B-B09E-BCD434CE9DDE}"/>
              </a:ext>
            </a:extLst>
          </p:cNvPr>
          <p:cNvGrpSpPr/>
          <p:nvPr/>
        </p:nvGrpSpPr>
        <p:grpSpPr>
          <a:xfrm>
            <a:off x="4076872" y="4771126"/>
            <a:ext cx="707233" cy="959874"/>
            <a:chOff x="138738" y="0"/>
            <a:chExt cx="707232" cy="959873"/>
          </a:xfrm>
        </p:grpSpPr>
        <p:sp>
          <p:nvSpPr>
            <p:cNvPr id="125" name="Shape 314">
              <a:extLst>
                <a:ext uri="{FF2B5EF4-FFF2-40B4-BE49-F238E27FC236}">
                  <a16:creationId xmlns:a16="http://schemas.microsoft.com/office/drawing/2014/main" id="{092D19E8-4719-734D-B276-A486520B618D}"/>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26" name="Group 317">
              <a:extLst>
                <a:ext uri="{FF2B5EF4-FFF2-40B4-BE49-F238E27FC236}">
                  <a16:creationId xmlns:a16="http://schemas.microsoft.com/office/drawing/2014/main" id="{1C63AA2D-3B3E-8E42-8AD3-ACF8CF0CC3DC}"/>
                </a:ext>
              </a:extLst>
            </p:cNvPr>
            <p:cNvGrpSpPr/>
            <p:nvPr/>
          </p:nvGrpSpPr>
          <p:grpSpPr>
            <a:xfrm>
              <a:off x="204596" y="78308"/>
              <a:ext cx="575524" cy="881565"/>
              <a:chOff x="217117" y="71887"/>
              <a:chExt cx="575523" cy="881564"/>
            </a:xfrm>
          </p:grpSpPr>
          <p:pic>
            <p:nvPicPr>
              <p:cNvPr id="127" name="_-37.png">
                <a:extLst>
                  <a:ext uri="{FF2B5EF4-FFF2-40B4-BE49-F238E27FC236}">
                    <a16:creationId xmlns:a16="http://schemas.microsoft.com/office/drawing/2014/main" id="{0C67B808-FB85-6642-9EEC-4CEDC48E3A8B}"/>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28" name="Shape 316">
                <a:extLst>
                  <a:ext uri="{FF2B5EF4-FFF2-40B4-BE49-F238E27FC236}">
                    <a16:creationId xmlns:a16="http://schemas.microsoft.com/office/drawing/2014/main" id="{B4D8B212-512E-A345-8C68-ADBE37EE8ECB}"/>
                  </a:ext>
                </a:extLst>
              </p:cNvPr>
              <p:cNvSpPr/>
              <p:nvPr/>
            </p:nvSpPr>
            <p:spPr>
              <a:xfrm>
                <a:off x="299687" y="707231"/>
                <a:ext cx="41036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APIs</a:t>
                </a:r>
                <a:endParaRPr sz="800" b="1" dirty="0">
                  <a:solidFill>
                    <a:srgbClr val="4277BB"/>
                  </a:solidFill>
                </a:endParaRPr>
              </a:p>
            </p:txBody>
          </p:sp>
        </p:grpSp>
      </p:grpSp>
      <p:sp>
        <p:nvSpPr>
          <p:cNvPr id="129" name="Shape 352">
            <a:extLst>
              <a:ext uri="{FF2B5EF4-FFF2-40B4-BE49-F238E27FC236}">
                <a16:creationId xmlns:a16="http://schemas.microsoft.com/office/drawing/2014/main" id="{2BB1D907-D013-9746-933E-8A8D7A0B5550}"/>
              </a:ext>
            </a:extLst>
          </p:cNvPr>
          <p:cNvSpPr/>
          <p:nvPr/>
        </p:nvSpPr>
        <p:spPr>
          <a:xfrm>
            <a:off x="5063099" y="4756428"/>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Exposes information that is in other public clouds that can be accessed via API.</a:t>
            </a:r>
          </a:p>
        </p:txBody>
      </p:sp>
      <p:grpSp>
        <p:nvGrpSpPr>
          <p:cNvPr id="136" name="Group 318">
            <a:extLst>
              <a:ext uri="{FF2B5EF4-FFF2-40B4-BE49-F238E27FC236}">
                <a16:creationId xmlns:a16="http://schemas.microsoft.com/office/drawing/2014/main" id="{EABAF202-90A9-5B46-98EF-9F241CD195D2}"/>
              </a:ext>
            </a:extLst>
          </p:cNvPr>
          <p:cNvGrpSpPr/>
          <p:nvPr/>
        </p:nvGrpSpPr>
        <p:grpSpPr>
          <a:xfrm>
            <a:off x="7155078" y="2085076"/>
            <a:ext cx="894477" cy="959874"/>
            <a:chOff x="45119" y="0"/>
            <a:chExt cx="894476" cy="959873"/>
          </a:xfrm>
        </p:grpSpPr>
        <p:sp>
          <p:nvSpPr>
            <p:cNvPr id="137" name="Shape 314">
              <a:extLst>
                <a:ext uri="{FF2B5EF4-FFF2-40B4-BE49-F238E27FC236}">
                  <a16:creationId xmlns:a16="http://schemas.microsoft.com/office/drawing/2014/main" id="{1CFC1644-F1DC-054B-9281-826A5DA9B9B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38" name="Group 317">
              <a:extLst>
                <a:ext uri="{FF2B5EF4-FFF2-40B4-BE49-F238E27FC236}">
                  <a16:creationId xmlns:a16="http://schemas.microsoft.com/office/drawing/2014/main" id="{72A43149-CF55-E045-828B-741237CACE46}"/>
                </a:ext>
              </a:extLst>
            </p:cNvPr>
            <p:cNvGrpSpPr/>
            <p:nvPr/>
          </p:nvGrpSpPr>
          <p:grpSpPr>
            <a:xfrm>
              <a:off x="45119" y="78308"/>
              <a:ext cx="894476" cy="881565"/>
              <a:chOff x="57640" y="71887"/>
              <a:chExt cx="894475" cy="881564"/>
            </a:xfrm>
          </p:grpSpPr>
          <p:pic>
            <p:nvPicPr>
              <p:cNvPr id="139" name="_-37.png">
                <a:extLst>
                  <a:ext uri="{FF2B5EF4-FFF2-40B4-BE49-F238E27FC236}">
                    <a16:creationId xmlns:a16="http://schemas.microsoft.com/office/drawing/2014/main" id="{F0B88AC4-7319-C44C-BF4A-8C40709BC9E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0" name="Shape 316">
                <a:extLst>
                  <a:ext uri="{FF2B5EF4-FFF2-40B4-BE49-F238E27FC236}">
                    <a16:creationId xmlns:a16="http://schemas.microsoft.com/office/drawing/2014/main" id="{3D1B20B2-7257-B244-9C74-AE97AADAA818}"/>
                  </a:ext>
                </a:extLst>
              </p:cNvPr>
              <p:cNvSpPr/>
              <p:nvPr/>
            </p:nvSpPr>
            <p:spPr>
              <a:xfrm>
                <a:off x="5764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141" name="Shape 352">
            <a:extLst>
              <a:ext uri="{FF2B5EF4-FFF2-40B4-BE49-F238E27FC236}">
                <a16:creationId xmlns:a16="http://schemas.microsoft.com/office/drawing/2014/main" id="{7FADB7C9-F4CB-2241-B4BA-04097AA6DBCF}"/>
              </a:ext>
            </a:extLst>
          </p:cNvPr>
          <p:cNvSpPr/>
          <p:nvPr/>
        </p:nvSpPr>
        <p:spPr>
          <a:xfrm>
            <a:off x="8234924" y="2070378"/>
            <a:ext cx="1927391"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Information that is residing in public domain, including social, news, documentation, and more.</a:t>
            </a:r>
          </a:p>
        </p:txBody>
      </p:sp>
      <p:grpSp>
        <p:nvGrpSpPr>
          <p:cNvPr id="142" name="Group 318">
            <a:extLst>
              <a:ext uri="{FF2B5EF4-FFF2-40B4-BE49-F238E27FC236}">
                <a16:creationId xmlns:a16="http://schemas.microsoft.com/office/drawing/2014/main" id="{15076AC8-BD1A-3341-9ADE-734E60E4D1EF}"/>
              </a:ext>
            </a:extLst>
          </p:cNvPr>
          <p:cNvGrpSpPr/>
          <p:nvPr/>
        </p:nvGrpSpPr>
        <p:grpSpPr>
          <a:xfrm>
            <a:off x="7181530" y="3385238"/>
            <a:ext cx="841578" cy="959874"/>
            <a:chOff x="71571" y="0"/>
            <a:chExt cx="841577" cy="959873"/>
          </a:xfrm>
        </p:grpSpPr>
        <p:sp>
          <p:nvSpPr>
            <p:cNvPr id="143" name="Shape 314">
              <a:extLst>
                <a:ext uri="{FF2B5EF4-FFF2-40B4-BE49-F238E27FC236}">
                  <a16:creationId xmlns:a16="http://schemas.microsoft.com/office/drawing/2014/main" id="{C2D690BF-D80F-5D4C-A879-1CE7B66C40BB}"/>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44" name="Group 317">
              <a:extLst>
                <a:ext uri="{FF2B5EF4-FFF2-40B4-BE49-F238E27FC236}">
                  <a16:creationId xmlns:a16="http://schemas.microsoft.com/office/drawing/2014/main" id="{6E7FFF5A-455D-0342-97B1-3067F115B941}"/>
                </a:ext>
              </a:extLst>
            </p:cNvPr>
            <p:cNvGrpSpPr/>
            <p:nvPr/>
          </p:nvGrpSpPr>
          <p:grpSpPr>
            <a:xfrm>
              <a:off x="71571" y="78308"/>
              <a:ext cx="841577" cy="881565"/>
              <a:chOff x="84092" y="71887"/>
              <a:chExt cx="841576" cy="881564"/>
            </a:xfrm>
          </p:grpSpPr>
          <p:pic>
            <p:nvPicPr>
              <p:cNvPr id="145" name="_-37.png">
                <a:extLst>
                  <a:ext uri="{FF2B5EF4-FFF2-40B4-BE49-F238E27FC236}">
                    <a16:creationId xmlns:a16="http://schemas.microsoft.com/office/drawing/2014/main" id="{CB1B0960-BFCD-4340-B88B-01895C9FE5B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6" name="Shape 316">
                <a:extLst>
                  <a:ext uri="{FF2B5EF4-FFF2-40B4-BE49-F238E27FC236}">
                    <a16:creationId xmlns:a16="http://schemas.microsoft.com/office/drawing/2014/main" id="{01407AC7-150D-3B44-A89C-9430F28DF6CB}"/>
                  </a:ext>
                </a:extLst>
              </p:cNvPr>
              <p:cNvSpPr/>
              <p:nvPr/>
            </p:nvSpPr>
            <p:spPr>
              <a:xfrm>
                <a:off x="84092" y="707231"/>
                <a:ext cx="8415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CURATED DATA </a:t>
                </a:r>
              </a:p>
              <a:p>
                <a:pPr lvl="0">
                  <a:defRPr sz="1800" b="0">
                    <a:solidFill>
                      <a:srgbClr val="000000"/>
                    </a:solidFill>
                  </a:defRPr>
                </a:pPr>
                <a:r>
                  <a:rPr lang="en-US" sz="800" b="1" dirty="0">
                    <a:solidFill>
                      <a:srgbClr val="4277BB"/>
                    </a:solidFill>
                  </a:rPr>
                  <a:t>SORUCES</a:t>
                </a:r>
                <a:endParaRPr sz="800" b="1" dirty="0">
                  <a:solidFill>
                    <a:srgbClr val="4277BB"/>
                  </a:solidFill>
                </a:endParaRPr>
              </a:p>
            </p:txBody>
          </p:sp>
        </p:grpSp>
      </p:grpSp>
      <p:sp>
        <p:nvSpPr>
          <p:cNvPr id="147" name="Shape 352">
            <a:extLst>
              <a:ext uri="{FF2B5EF4-FFF2-40B4-BE49-F238E27FC236}">
                <a16:creationId xmlns:a16="http://schemas.microsoft.com/office/drawing/2014/main" id="{4CC42071-70C5-6D49-8F25-BADB82577D0C}"/>
              </a:ext>
            </a:extLst>
          </p:cNvPr>
          <p:cNvSpPr/>
          <p:nvPr/>
        </p:nvSpPr>
        <p:spPr>
          <a:xfrm>
            <a:off x="8234924" y="3370540"/>
            <a:ext cx="1927391"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Includes pre-built data feeds from news and social media.</a:t>
            </a:r>
          </a:p>
          <a:p>
            <a:pPr lvl="0">
              <a:defRPr sz="1800"/>
            </a:pPr>
            <a:endParaRPr sz="500" dirty="0"/>
          </a:p>
        </p:txBody>
      </p:sp>
      <p:sp>
        <p:nvSpPr>
          <p:cNvPr id="154" name="Shape 352">
            <a:extLst>
              <a:ext uri="{FF2B5EF4-FFF2-40B4-BE49-F238E27FC236}">
                <a16:creationId xmlns:a16="http://schemas.microsoft.com/office/drawing/2014/main" id="{C2AA9E1F-7EE9-ED4B-B263-74F18701A51E}"/>
              </a:ext>
            </a:extLst>
          </p:cNvPr>
          <p:cNvSpPr/>
          <p:nvPr/>
        </p:nvSpPr>
        <p:spPr>
          <a:xfrm>
            <a:off x="5089394" y="6140016"/>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grpSp>
        <p:nvGrpSpPr>
          <p:cNvPr id="13" name="Group 12">
            <a:extLst>
              <a:ext uri="{FF2B5EF4-FFF2-40B4-BE49-F238E27FC236}">
                <a16:creationId xmlns:a16="http://schemas.microsoft.com/office/drawing/2014/main" id="{2CBBFFC7-8F85-1B4A-BFE4-550A749413DB}"/>
              </a:ext>
            </a:extLst>
          </p:cNvPr>
          <p:cNvGrpSpPr/>
          <p:nvPr/>
        </p:nvGrpSpPr>
        <p:grpSpPr>
          <a:xfrm>
            <a:off x="4083334" y="6154714"/>
            <a:ext cx="736600" cy="959874"/>
            <a:chOff x="7228864" y="6154714"/>
            <a:chExt cx="736600" cy="959874"/>
          </a:xfrm>
        </p:grpSpPr>
        <p:grpSp>
          <p:nvGrpSpPr>
            <p:cNvPr id="156" name="Group 318">
              <a:extLst>
                <a:ext uri="{FF2B5EF4-FFF2-40B4-BE49-F238E27FC236}">
                  <a16:creationId xmlns:a16="http://schemas.microsoft.com/office/drawing/2014/main" id="{55224366-1FC4-B541-A092-2734F93D8FC2}"/>
                </a:ext>
              </a:extLst>
            </p:cNvPr>
            <p:cNvGrpSpPr/>
            <p:nvPr/>
          </p:nvGrpSpPr>
          <p:grpSpPr>
            <a:xfrm>
              <a:off x="7248697" y="6154714"/>
              <a:ext cx="707233" cy="959874"/>
              <a:chOff x="138738" y="0"/>
              <a:chExt cx="707232" cy="959873"/>
            </a:xfrm>
          </p:grpSpPr>
          <p:sp>
            <p:nvSpPr>
              <p:cNvPr id="158" name="Shape 314">
                <a:extLst>
                  <a:ext uri="{FF2B5EF4-FFF2-40B4-BE49-F238E27FC236}">
                    <a16:creationId xmlns:a16="http://schemas.microsoft.com/office/drawing/2014/main" id="{50F65A63-D93D-EA4D-8941-3154E6AB28B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9" name="Shape 316">
                <a:extLst>
                  <a:ext uri="{FF2B5EF4-FFF2-40B4-BE49-F238E27FC236}">
                    <a16:creationId xmlns:a16="http://schemas.microsoft.com/office/drawing/2014/main" id="{D21B5582-1C3B-CE46-90B9-5613FD2A7A4A}"/>
                  </a:ext>
                </a:extLst>
              </p:cNvPr>
              <p:cNvSpPr/>
              <p:nvPr/>
            </p:nvSpPr>
            <p:spPr>
              <a:xfrm>
                <a:off x="336070" y="713652"/>
                <a:ext cx="31258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grpSp>
        <p:pic>
          <p:nvPicPr>
            <p:cNvPr id="12" name="Picture 11">
              <a:extLst>
                <a:ext uri="{FF2B5EF4-FFF2-40B4-BE49-F238E27FC236}">
                  <a16:creationId xmlns:a16="http://schemas.microsoft.com/office/drawing/2014/main" id="{3770D68D-F939-A848-8E29-B691C41FE334}"/>
                </a:ext>
              </a:extLst>
            </p:cNvPr>
            <p:cNvPicPr>
              <a:picLocks noChangeAspect="1"/>
            </p:cNvPicPr>
            <p:nvPr/>
          </p:nvPicPr>
          <p:blipFill>
            <a:blip r:embed="rId9"/>
            <a:stretch>
              <a:fillRect/>
            </a:stretch>
          </p:blipFill>
          <p:spPr>
            <a:xfrm>
              <a:off x="7228864" y="6212357"/>
              <a:ext cx="736600" cy="571500"/>
            </a:xfrm>
            <a:prstGeom prst="rect">
              <a:avLst/>
            </a:prstGeom>
          </p:spPr>
        </p:pic>
      </p:grpSp>
    </p:spTree>
    <p:extLst>
      <p:ext uri="{BB962C8B-B14F-4D97-AF65-F5344CB8AC3E}">
        <p14:creationId xmlns:p14="http://schemas.microsoft.com/office/powerpoint/2010/main" val="155376940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4"/>
          <p:cNvGrpSpPr/>
          <p:nvPr/>
        </p:nvGrpSpPr>
        <p:grpSpPr>
          <a:xfrm>
            <a:off x="482309" y="6154353"/>
            <a:ext cx="921098" cy="1039813"/>
            <a:chOff x="51863" y="0"/>
            <a:chExt cx="921097" cy="1039812"/>
          </a:xfrm>
        </p:grpSpPr>
        <p:sp>
          <p:nvSpPr>
            <p:cNvPr id="360" name="Shape 360"/>
            <p:cNvSpPr/>
            <p:nvPr/>
          </p:nvSpPr>
          <p:spPr>
            <a:xfrm>
              <a:off x="14642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3" name="Group 363"/>
            <p:cNvGrpSpPr/>
            <p:nvPr/>
          </p:nvGrpSpPr>
          <p:grpSpPr>
            <a:xfrm>
              <a:off x="51863" y="71741"/>
              <a:ext cx="921098" cy="968072"/>
              <a:chOff x="65011" y="71741"/>
              <a:chExt cx="921097" cy="968071"/>
            </a:xfrm>
          </p:grpSpPr>
          <p:pic>
            <p:nvPicPr>
              <p:cNvPr id="361" name="_-06.png"/>
              <p:cNvPicPr/>
              <p:nvPr/>
            </p:nvPicPr>
            <p:blipFill>
              <a:blip r:embed="rId2">
                <a:extLst/>
              </a:blip>
              <a:srcRect l="26088" t="10144" r="26088" b="10144"/>
              <a:stretch>
                <a:fillRect/>
              </a:stretch>
            </p:blipFill>
            <p:spPr>
              <a:xfrm>
                <a:off x="349043" y="71741"/>
                <a:ext cx="338218" cy="563749"/>
              </a:xfrm>
              <a:prstGeom prst="rect">
                <a:avLst/>
              </a:prstGeom>
              <a:ln w="3175" cap="flat">
                <a:noFill/>
                <a:miter lim="400000"/>
              </a:ln>
              <a:effectLst/>
            </p:spPr>
          </p:pic>
          <p:sp>
            <p:nvSpPr>
              <p:cNvPr id="362" name="Shape 362"/>
              <p:cNvSpPr/>
              <p:nvPr/>
            </p:nvSpPr>
            <p:spPr>
              <a:xfrm>
                <a:off x="65011" y="707231"/>
                <a:ext cx="9210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DEVICE</a:t>
                </a:r>
              </a:p>
              <a:p>
                <a:pPr lvl="0">
                  <a:defRPr sz="1800"/>
                </a:pPr>
                <a:r>
                  <a:rPr sz="800" b="1">
                    <a:solidFill>
                      <a:srgbClr val="4277BB"/>
                    </a:solidFill>
                    <a:latin typeface="Helvetica"/>
                    <a:ea typeface="Helvetica"/>
                    <a:cs typeface="Helvetica"/>
                    <a:sym typeface="Helvetica"/>
                  </a:rPr>
                  <a:t>AGENT</a:t>
                </a:r>
              </a:p>
            </p:txBody>
          </p:sp>
        </p:grpSp>
      </p:grpSp>
      <p:grpSp>
        <p:nvGrpSpPr>
          <p:cNvPr id="369" name="Group 369"/>
          <p:cNvGrpSpPr/>
          <p:nvPr/>
        </p:nvGrpSpPr>
        <p:grpSpPr>
          <a:xfrm>
            <a:off x="525506" y="4761849"/>
            <a:ext cx="879674" cy="1049026"/>
            <a:chOff x="49274" y="0"/>
            <a:chExt cx="879673" cy="1049024"/>
          </a:xfrm>
        </p:grpSpPr>
        <p:sp>
          <p:nvSpPr>
            <p:cNvPr id="365"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8" name="Group 368"/>
            <p:cNvGrpSpPr/>
            <p:nvPr/>
          </p:nvGrpSpPr>
          <p:grpSpPr>
            <a:xfrm>
              <a:off x="49274" y="196061"/>
              <a:ext cx="879674" cy="852964"/>
              <a:chOff x="61694" y="186848"/>
              <a:chExt cx="879673" cy="852963"/>
            </a:xfrm>
          </p:grpSpPr>
          <p:pic>
            <p:nvPicPr>
              <p:cNvPr id="366" name="_-14.png"/>
              <p:cNvPicPr/>
              <p:nvPr/>
            </p:nvPicPr>
            <p:blipFill>
              <a:blip r:embed="rId3">
                <a:extLst/>
              </a:blip>
              <a:srcRect l="17420" t="26419" r="17420" b="26419"/>
              <a:stretch>
                <a:fillRect/>
              </a:stretch>
            </p:blipFill>
            <p:spPr>
              <a:xfrm>
                <a:off x="256384" y="186848"/>
                <a:ext cx="460826" cy="333535"/>
              </a:xfrm>
              <a:prstGeom prst="rect">
                <a:avLst/>
              </a:prstGeom>
              <a:ln w="3175" cap="flat">
                <a:noFill/>
                <a:miter lim="400000"/>
              </a:ln>
              <a:effectLst/>
            </p:spPr>
          </p:pic>
          <p:sp>
            <p:nvSpPr>
              <p:cNvPr id="367" name="Shape 367"/>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374" name="Group 374"/>
          <p:cNvGrpSpPr/>
          <p:nvPr/>
        </p:nvGrpSpPr>
        <p:grpSpPr>
          <a:xfrm>
            <a:off x="513480" y="3358775"/>
            <a:ext cx="828776" cy="1049026"/>
            <a:chOff x="46093" y="0"/>
            <a:chExt cx="828774" cy="104902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3" name="Group 373"/>
            <p:cNvGrpSpPr/>
            <p:nvPr/>
          </p:nvGrpSpPr>
          <p:grpSpPr>
            <a:xfrm>
              <a:off x="46093" y="119477"/>
              <a:ext cx="828775" cy="929548"/>
              <a:chOff x="57618" y="110265"/>
              <a:chExt cx="828774" cy="929547"/>
            </a:xfrm>
          </p:grpSpPr>
          <p:pic>
            <p:nvPicPr>
              <p:cNvPr id="371" name="_-20.png"/>
              <p:cNvPicPr/>
              <p:nvPr/>
            </p:nvPicPr>
            <p:blipFill>
              <a:blip r:embed="rId4">
                <a:extLst/>
              </a:blip>
              <a:srcRect l="12622" t="15591" r="9640" b="22263"/>
              <a:stretch>
                <a:fillRect/>
              </a:stretch>
            </p:blipFill>
            <p:spPr>
              <a:xfrm>
                <a:off x="206612" y="110265"/>
                <a:ext cx="551988" cy="439513"/>
              </a:xfrm>
              <a:prstGeom prst="rect">
                <a:avLst/>
              </a:prstGeom>
              <a:ln w="3175" cap="flat">
                <a:noFill/>
                <a:miter lim="400000"/>
              </a:ln>
              <a:effectLst/>
            </p:spPr>
          </p:pic>
          <p:sp>
            <p:nvSpPr>
              <p:cNvPr id="372" name="Shape 372"/>
              <p:cNvSpPr/>
              <p:nvPr/>
            </p:nvSpPr>
            <p:spPr>
              <a:xfrm>
                <a:off x="57618" y="707231"/>
                <a:ext cx="82877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INFORMATION</a:t>
                </a:r>
              </a:p>
              <a:p>
                <a:pPr lvl="0">
                  <a:defRPr sz="1800"/>
                </a:pPr>
                <a:r>
                  <a:rPr sz="800" b="1">
                    <a:solidFill>
                      <a:srgbClr val="4277BB"/>
                    </a:solidFill>
                    <a:latin typeface="Helvetica"/>
                    <a:ea typeface="Helvetica"/>
                    <a:cs typeface="Helvetica"/>
                    <a:sym typeface="Helvetica"/>
                  </a:rPr>
                  <a:t>GOVERNANCE</a:t>
                </a:r>
              </a:p>
            </p:txBody>
          </p:sp>
        </p:grpSp>
      </p:grpSp>
      <p:grpSp>
        <p:nvGrpSpPr>
          <p:cNvPr id="379" name="Group 379"/>
          <p:cNvGrpSpPr/>
          <p:nvPr/>
        </p:nvGrpSpPr>
        <p:grpSpPr>
          <a:xfrm>
            <a:off x="384952" y="2070482"/>
            <a:ext cx="1175439" cy="932543"/>
            <a:chOff x="0" y="0"/>
            <a:chExt cx="1175438" cy="932542"/>
          </a:xfrm>
        </p:grpSpPr>
        <p:sp>
          <p:nvSpPr>
            <p:cNvPr id="37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8" name="Group 378"/>
            <p:cNvGrpSpPr/>
            <p:nvPr/>
          </p:nvGrpSpPr>
          <p:grpSpPr>
            <a:xfrm>
              <a:off x="-1" y="139612"/>
              <a:ext cx="1175440" cy="792931"/>
              <a:chOff x="0" y="130399"/>
              <a:chExt cx="1175438" cy="792929"/>
            </a:xfrm>
          </p:grpSpPr>
          <p:pic>
            <p:nvPicPr>
              <p:cNvPr id="376" name="_-19.png"/>
              <p:cNvPicPr/>
              <p:nvPr/>
            </p:nvPicPr>
            <p:blipFill>
              <a:blip r:embed="rId5">
                <a:extLst/>
              </a:blip>
              <a:srcRect l="11328" t="18438" r="11328" b="18438"/>
              <a:stretch>
                <a:fillRect/>
              </a:stretch>
            </p:blipFill>
            <p:spPr>
              <a:xfrm>
                <a:off x="306810" y="130399"/>
                <a:ext cx="547001" cy="446433"/>
              </a:xfrm>
              <a:prstGeom prst="rect">
                <a:avLst/>
              </a:prstGeom>
              <a:ln w="3175" cap="flat">
                <a:noFill/>
                <a:miter lim="400000"/>
              </a:ln>
              <a:effectLst/>
            </p:spPr>
          </p:pic>
          <p:sp>
            <p:nvSpPr>
              <p:cNvPr id="377" name="Shape 377"/>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389" name="Group 389"/>
          <p:cNvGrpSpPr/>
          <p:nvPr/>
        </p:nvGrpSpPr>
        <p:grpSpPr>
          <a:xfrm>
            <a:off x="4008712" y="3373388"/>
            <a:ext cx="830661" cy="1044419"/>
            <a:chOff x="46211" y="0"/>
            <a:chExt cx="830659" cy="1044418"/>
          </a:xfrm>
        </p:grpSpPr>
        <p:sp>
          <p:nvSpPr>
            <p:cNvPr id="385" name="Shape 385"/>
            <p:cNvSpPr/>
            <p:nvPr/>
          </p:nvSpPr>
          <p:spPr>
            <a:xfrm>
              <a:off x="98102"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88" name="Group 388"/>
            <p:cNvGrpSpPr/>
            <p:nvPr/>
          </p:nvGrpSpPr>
          <p:grpSpPr>
            <a:xfrm>
              <a:off x="46211" y="194987"/>
              <a:ext cx="830660" cy="849432"/>
              <a:chOff x="57769" y="190380"/>
              <a:chExt cx="830659" cy="849431"/>
            </a:xfrm>
          </p:grpSpPr>
          <p:pic>
            <p:nvPicPr>
              <p:cNvPr id="386" name="_-24.png"/>
              <p:cNvPicPr/>
              <p:nvPr/>
            </p:nvPicPr>
            <p:blipFill>
              <a:blip r:embed="rId6">
                <a:extLst/>
              </a:blip>
              <a:srcRect l="25630" t="26919" r="25630" b="26919"/>
              <a:stretch>
                <a:fillRect/>
              </a:stretch>
            </p:blipFill>
            <p:spPr>
              <a:xfrm>
                <a:off x="286015" y="190380"/>
                <a:ext cx="344700" cy="326471"/>
              </a:xfrm>
              <a:prstGeom prst="rect">
                <a:avLst/>
              </a:prstGeom>
              <a:ln w="3175" cap="flat">
                <a:noFill/>
                <a:miter lim="400000"/>
              </a:ln>
              <a:effectLst/>
            </p:spPr>
          </p:pic>
          <p:sp>
            <p:nvSpPr>
              <p:cNvPr id="387" name="Shape 387"/>
              <p:cNvSpPr/>
              <p:nvPr/>
            </p:nvSpPr>
            <p:spPr>
              <a:xfrm>
                <a:off x="57769" y="707231"/>
                <a:ext cx="83066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PROCESS</a:t>
                </a:r>
              </a:p>
              <a:p>
                <a:pPr lvl="0">
                  <a:defRPr sz="1800"/>
                </a:pPr>
                <a:r>
                  <a:rPr sz="800" b="1">
                    <a:solidFill>
                      <a:srgbClr val="4277BB"/>
                    </a:solidFill>
                    <a:latin typeface="Helvetica"/>
                    <a:ea typeface="Helvetica"/>
                    <a:cs typeface="Helvetica"/>
                    <a:sym typeface="Helvetica"/>
                  </a:rPr>
                  <a:t>MANAGEMENT</a:t>
                </a:r>
              </a:p>
            </p:txBody>
          </p:sp>
        </p:grpSp>
      </p:grpSp>
      <p:grpSp>
        <p:nvGrpSpPr>
          <p:cNvPr id="394" name="Group 394"/>
          <p:cNvGrpSpPr/>
          <p:nvPr/>
        </p:nvGrpSpPr>
        <p:grpSpPr>
          <a:xfrm>
            <a:off x="3899841" y="4757760"/>
            <a:ext cx="1022601" cy="1034114"/>
            <a:chOff x="58207" y="0"/>
            <a:chExt cx="1022600" cy="1034113"/>
          </a:xfrm>
        </p:grpSpPr>
        <p:sp>
          <p:nvSpPr>
            <p:cNvPr id="390" name="Shape 390"/>
            <p:cNvSpPr/>
            <p:nvPr/>
          </p:nvSpPr>
          <p:spPr>
            <a:xfrm>
              <a:off x="20207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93" name="Group 393"/>
            <p:cNvGrpSpPr/>
            <p:nvPr/>
          </p:nvGrpSpPr>
          <p:grpSpPr>
            <a:xfrm>
              <a:off x="58207" y="178620"/>
              <a:ext cx="1022600" cy="855493"/>
              <a:chOff x="456280" y="178620"/>
              <a:chExt cx="1022599" cy="855492"/>
            </a:xfrm>
          </p:grpSpPr>
          <p:pic>
            <p:nvPicPr>
              <p:cNvPr id="391" name="_-25.png"/>
              <p:cNvPicPr/>
              <p:nvPr/>
            </p:nvPicPr>
            <p:blipFill>
              <a:blip r:embed="rId7">
                <a:extLst/>
              </a:blip>
              <a:srcRect l="18479" t="25558" r="18252" b="20236"/>
              <a:stretch>
                <a:fillRect/>
              </a:stretch>
            </p:blipFill>
            <p:spPr>
              <a:xfrm>
                <a:off x="748410" y="178620"/>
                <a:ext cx="447451" cy="381825"/>
              </a:xfrm>
              <a:prstGeom prst="rect">
                <a:avLst/>
              </a:prstGeom>
              <a:ln w="3175" cap="flat">
                <a:noFill/>
                <a:miter lim="400000"/>
              </a:ln>
              <a:effectLst/>
            </p:spPr>
          </p:pic>
          <p:sp>
            <p:nvSpPr>
              <p:cNvPr id="392" name="Shape 392"/>
              <p:cNvSpPr/>
              <p:nvPr/>
            </p:nvSpPr>
            <p:spPr>
              <a:xfrm>
                <a:off x="456280" y="701530"/>
                <a:ext cx="1022599"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BACKEND</a:t>
                </a:r>
                <a:br>
                  <a:rPr sz="800" b="1" dirty="0">
                    <a:solidFill>
                      <a:srgbClr val="4277BB"/>
                    </a:solidFill>
                    <a:latin typeface="Helvetica"/>
                    <a:ea typeface="Helvetica"/>
                    <a:cs typeface="Helvetica"/>
                    <a:sym typeface="Helvetica"/>
                  </a:rPr>
                </a:br>
                <a:r>
                  <a:rPr sz="800" b="1" dirty="0">
                    <a:solidFill>
                      <a:srgbClr val="4277BB"/>
                    </a:solidFill>
                    <a:latin typeface="Helvetica"/>
                    <a:ea typeface="Helvetica"/>
                    <a:cs typeface="Helvetica"/>
                    <a:sym typeface="Helvetica"/>
                  </a:rPr>
                  <a:t>APPLICATION</a:t>
                </a:r>
              </a:p>
            </p:txBody>
          </p:sp>
        </p:grpSp>
      </p:grpSp>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Management Icons</a:t>
            </a:r>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8" name="Shape 398"/>
          <p:cNvSpPr/>
          <p:nvPr/>
        </p:nvSpPr>
        <p:spPr>
          <a:xfrm>
            <a:off x="1516293" y="2141307"/>
            <a:ext cx="182620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Advertises available services endpoints (discovery and management).</a:t>
            </a:r>
          </a:p>
        </p:txBody>
      </p:sp>
      <p:sp>
        <p:nvSpPr>
          <p:cNvPr id="399" name="Shape 399"/>
          <p:cNvSpPr/>
          <p:nvPr/>
        </p:nvSpPr>
        <p:spPr>
          <a:xfrm>
            <a:off x="1478818" y="3480958"/>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Enforces appropriate in-service lifespan for devices for non-disruptive and secure changeover as new systems are introduced.</a:t>
            </a:r>
          </a:p>
        </p:txBody>
      </p:sp>
      <p:sp>
        <p:nvSpPr>
          <p:cNvPr id="400" name="Shape 400"/>
          <p:cNvSpPr/>
          <p:nvPr/>
        </p:nvSpPr>
        <p:spPr>
          <a:xfrm>
            <a:off x="1516293" y="4885817"/>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401" name="Shape 401"/>
          <p:cNvSpPr/>
          <p:nvPr/>
        </p:nvSpPr>
        <p:spPr>
          <a:xfrm>
            <a:off x="1493808" y="6172325"/>
            <a:ext cx="2235402"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Collects statistics about user experience quality to enable the operator to act on service degradation.</a:t>
            </a:r>
          </a:p>
        </p:txBody>
      </p:sp>
      <p:sp>
        <p:nvSpPr>
          <p:cNvPr id="402" name="Shape 402"/>
          <p:cNvSpPr/>
          <p:nvPr/>
        </p:nvSpPr>
        <p:spPr>
          <a:xfrm>
            <a:off x="5038848" y="2133682"/>
            <a:ext cx="170967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device endpoint.</a:t>
            </a:r>
          </a:p>
        </p:txBody>
      </p:sp>
      <p:sp>
        <p:nvSpPr>
          <p:cNvPr id="403" name="Shape 403"/>
          <p:cNvSpPr/>
          <p:nvPr/>
        </p:nvSpPr>
        <p:spPr>
          <a:xfrm>
            <a:off x="5051251" y="3488453"/>
            <a:ext cx="191098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the process workflow.</a:t>
            </a:r>
          </a:p>
        </p:txBody>
      </p:sp>
      <p:sp>
        <p:nvSpPr>
          <p:cNvPr id="404" name="Shape 404"/>
          <p:cNvSpPr/>
          <p:nvPr/>
        </p:nvSpPr>
        <p:spPr>
          <a:xfrm>
            <a:off x="5043756" y="4750048"/>
            <a:ext cx="1910986"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foundational capabilities (e.g. </a:t>
            </a:r>
            <a:r>
              <a:rPr sz="1000" dirty="0"/>
              <a:t>mobile app logic, API implementation, operational analytics, push notification, location services, app security, data synch).</a:t>
            </a:r>
          </a:p>
        </p:txBody>
      </p:sp>
      <p:sp>
        <p:nvSpPr>
          <p:cNvPr id="54" name="Shape 535"/>
          <p:cNvSpPr/>
          <p:nvPr/>
        </p:nvSpPr>
        <p:spPr>
          <a:xfrm>
            <a:off x="4987033" y="6155842"/>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primary interface for users to consume cloud services and for the orchestration engines to process requests.</a:t>
            </a:r>
            <a:endParaRPr sz="1000" dirty="0"/>
          </a:p>
        </p:txBody>
      </p:sp>
      <p:grpSp>
        <p:nvGrpSpPr>
          <p:cNvPr id="3" name="Group 2"/>
          <p:cNvGrpSpPr/>
          <p:nvPr/>
        </p:nvGrpSpPr>
        <p:grpSpPr>
          <a:xfrm>
            <a:off x="3820588" y="6132929"/>
            <a:ext cx="1138132" cy="985769"/>
            <a:chOff x="3592546" y="5982740"/>
            <a:chExt cx="1138132" cy="985769"/>
          </a:xfrm>
        </p:grpSpPr>
        <p:sp>
          <p:nvSpPr>
            <p:cNvPr id="53" name="Shape 526"/>
            <p:cNvSpPr/>
            <p:nvPr/>
          </p:nvSpPr>
          <p:spPr>
            <a:xfrm>
              <a:off x="3592546" y="6722288"/>
              <a:ext cx="113813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CLOUD MANAGEMENT</a:t>
              </a:r>
            </a:p>
            <a:p>
              <a:pPr lvl="0">
                <a:defRPr sz="1800"/>
              </a:pPr>
              <a:r>
                <a:rPr lang="en-US" sz="800" b="1" dirty="0">
                  <a:solidFill>
                    <a:srgbClr val="4277BB"/>
                  </a:solidFill>
                  <a:latin typeface="Helvetica"/>
                  <a:ea typeface="Helvetica"/>
                  <a:cs typeface="Helvetica"/>
                  <a:sym typeface="Helvetica"/>
                </a:rPr>
                <a:t>SERVICES</a:t>
              </a:r>
              <a:endParaRPr sz="800" b="1" dirty="0">
                <a:solidFill>
                  <a:srgbClr val="4277BB"/>
                </a:solidFill>
                <a:latin typeface="Helvetica"/>
                <a:ea typeface="Helvetica"/>
                <a:cs typeface="Helvetica"/>
                <a:sym typeface="Helvetica"/>
              </a:endParaRPr>
            </a:p>
          </p:txBody>
        </p:sp>
        <p:sp>
          <p:nvSpPr>
            <p:cNvPr id="55"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3462" y="5982740"/>
              <a:ext cx="682752" cy="591312"/>
            </a:xfrm>
            <a:prstGeom prst="rect">
              <a:avLst/>
            </a:prstGeom>
          </p:spPr>
        </p:pic>
      </p:grpSp>
      <p:grpSp>
        <p:nvGrpSpPr>
          <p:cNvPr id="4" name="Group 3"/>
          <p:cNvGrpSpPr/>
          <p:nvPr/>
        </p:nvGrpSpPr>
        <p:grpSpPr>
          <a:xfrm>
            <a:off x="7236440" y="2065957"/>
            <a:ext cx="707233" cy="998698"/>
            <a:chOff x="6857590" y="1989101"/>
            <a:chExt cx="707233" cy="998698"/>
          </a:xfrm>
        </p:grpSpPr>
        <p:sp>
          <p:nvSpPr>
            <p:cNvPr id="59" name="Shape 530"/>
            <p:cNvSpPr/>
            <p:nvPr/>
          </p:nvSpPr>
          <p:spPr>
            <a:xfrm>
              <a:off x="6948316" y="2741578"/>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lang="en-US" sz="800" b="1" dirty="0">
                  <a:solidFill>
                    <a:srgbClr val="4277BB"/>
                  </a:solidFill>
                </a:rPr>
                <a:t>SERVICES</a:t>
              </a:r>
            </a:p>
          </p:txBody>
        </p:sp>
        <p:sp>
          <p:nvSpPr>
            <p:cNvPr id="60" name="Shape 375"/>
            <p:cNvSpPr/>
            <p:nvPr/>
          </p:nvSpPr>
          <p:spPr>
            <a:xfrm>
              <a:off x="6857590" y="198910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5862" y="2041395"/>
              <a:ext cx="627667" cy="583876"/>
            </a:xfrm>
            <a:prstGeom prst="rect">
              <a:avLst/>
            </a:prstGeom>
          </p:spPr>
        </p:pic>
      </p:grpSp>
      <p:sp>
        <p:nvSpPr>
          <p:cNvPr id="62" name="Shape 535"/>
          <p:cNvSpPr/>
          <p:nvPr/>
        </p:nvSpPr>
        <p:spPr>
          <a:xfrm>
            <a:off x="8213405" y="206595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service provider with analytics on IT financials, business management, and benchmarking aspects of the cloud.</a:t>
            </a:r>
            <a:endParaRPr sz="1000" dirty="0"/>
          </a:p>
        </p:txBody>
      </p:sp>
      <p:grpSp>
        <p:nvGrpSpPr>
          <p:cNvPr id="6" name="Group 5"/>
          <p:cNvGrpSpPr/>
          <p:nvPr/>
        </p:nvGrpSpPr>
        <p:grpSpPr>
          <a:xfrm>
            <a:off x="3952801" y="2065648"/>
            <a:ext cx="840813" cy="1046239"/>
            <a:chOff x="3650415" y="1953353"/>
            <a:chExt cx="840813" cy="1046239"/>
          </a:xfrm>
        </p:grpSpPr>
        <p:grpSp>
          <p:nvGrpSpPr>
            <p:cNvPr id="384" name="Group 384"/>
            <p:cNvGrpSpPr/>
            <p:nvPr/>
          </p:nvGrpSpPr>
          <p:grpSpPr>
            <a:xfrm>
              <a:off x="3650415" y="1953353"/>
              <a:ext cx="830663" cy="1046239"/>
              <a:chOff x="46211" y="0"/>
              <a:chExt cx="830661" cy="1046237"/>
            </a:xfrm>
          </p:grpSpPr>
          <p:sp>
            <p:nvSpPr>
              <p:cNvPr id="380" name="Shape 380"/>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82" name="Shape 382"/>
              <p:cNvSpPr/>
              <p:nvPr/>
            </p:nvSpPr>
            <p:spPr>
              <a:xfrm>
                <a:off x="46211" y="713653"/>
                <a:ext cx="830661" cy="33258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MANAGEMENT</a:t>
                </a:r>
              </a:p>
            </p:txBody>
          </p:sp>
        </p:gr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8476" y="2008632"/>
              <a:ext cx="682752" cy="585216"/>
            </a:xfrm>
            <a:prstGeom prst="rect">
              <a:avLst/>
            </a:prstGeom>
          </p:spPr>
        </p:pic>
      </p:grpSp>
      <p:grpSp>
        <p:nvGrpSpPr>
          <p:cNvPr id="8" name="Group 7"/>
          <p:cNvGrpSpPr/>
          <p:nvPr/>
        </p:nvGrpSpPr>
        <p:grpSpPr>
          <a:xfrm>
            <a:off x="7089672" y="3364729"/>
            <a:ext cx="958596" cy="943949"/>
            <a:chOff x="6798724" y="3323165"/>
            <a:chExt cx="958596" cy="943949"/>
          </a:xfrm>
        </p:grpSpPr>
        <p:grpSp>
          <p:nvGrpSpPr>
            <p:cNvPr id="408" name="Group 408"/>
            <p:cNvGrpSpPr/>
            <p:nvPr/>
          </p:nvGrpSpPr>
          <p:grpSpPr>
            <a:xfrm>
              <a:off x="6798724" y="3323165"/>
              <a:ext cx="958596" cy="943949"/>
              <a:chOff x="-125682" y="9504"/>
              <a:chExt cx="958594" cy="943947"/>
            </a:xfrm>
          </p:grpSpPr>
          <p:sp>
            <p:nvSpPr>
              <p:cNvPr id="406" name="Shape 406"/>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7" name="Shape 407"/>
              <p:cNvSpPr/>
              <p:nvPr/>
            </p:nvSpPr>
            <p:spPr>
              <a:xfrm>
                <a:off x="-125682" y="707231"/>
                <a:ext cx="95859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PROVIDER CLOUD </a:t>
                </a:r>
              </a:p>
              <a:p>
                <a:pPr lvl="0">
                  <a:defRPr sz="1800" b="0">
                    <a:solidFill>
                      <a:srgbClr val="000000"/>
                    </a:solidFill>
                  </a:defRPr>
                </a:pPr>
                <a:r>
                  <a:rPr lang="en-US" sz="800" b="1" dirty="0">
                    <a:solidFill>
                      <a:srgbClr val="4277BB"/>
                    </a:solidFill>
                  </a:rPr>
                  <a:t>PORTAL SERVICE</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4563" y="3403162"/>
              <a:ext cx="591312" cy="463296"/>
            </a:xfrm>
            <a:prstGeom prst="rect">
              <a:avLst/>
            </a:prstGeom>
          </p:spPr>
        </p:pic>
      </p:grpSp>
      <p:sp>
        <p:nvSpPr>
          <p:cNvPr id="65" name="Shape 240"/>
          <p:cNvSpPr/>
          <p:nvPr/>
        </p:nvSpPr>
        <p:spPr>
          <a:xfrm>
            <a:off x="8164173" y="3358775"/>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service for the IBM Cloud console that people use to connect to blockchain service running on public IBM Cloud using a browser.</a:t>
            </a:r>
          </a:p>
        </p:txBody>
      </p:sp>
      <p:sp>
        <p:nvSpPr>
          <p:cNvPr id="70" name="Shape 240">
            <a:extLst>
              <a:ext uri="{FF2B5EF4-FFF2-40B4-BE49-F238E27FC236}">
                <a16:creationId xmlns:a16="http://schemas.microsoft.com/office/drawing/2014/main" id="{BBAFADFA-1999-5449-8F84-F96B9CBACEED}"/>
              </a:ext>
            </a:extLst>
          </p:cNvPr>
          <p:cNvSpPr/>
          <p:nvPr/>
        </p:nvSpPr>
        <p:spPr>
          <a:xfrm>
            <a:off x="8164174" y="500308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ability to externalize configuration data from your applications.</a:t>
            </a:r>
          </a:p>
        </p:txBody>
      </p:sp>
      <p:grpSp>
        <p:nvGrpSpPr>
          <p:cNvPr id="7" name="Group 6">
            <a:extLst>
              <a:ext uri="{FF2B5EF4-FFF2-40B4-BE49-F238E27FC236}">
                <a16:creationId xmlns:a16="http://schemas.microsoft.com/office/drawing/2014/main" id="{E1CFD39D-C61E-B04B-8C4D-921A3610F162}"/>
              </a:ext>
            </a:extLst>
          </p:cNvPr>
          <p:cNvGrpSpPr/>
          <p:nvPr/>
        </p:nvGrpSpPr>
        <p:grpSpPr>
          <a:xfrm>
            <a:off x="7163295" y="4767501"/>
            <a:ext cx="894476" cy="943949"/>
            <a:chOff x="7163295" y="4767501"/>
            <a:chExt cx="894476" cy="943949"/>
          </a:xfrm>
        </p:grpSpPr>
        <p:grpSp>
          <p:nvGrpSpPr>
            <p:cNvPr id="66" name="Group 408">
              <a:extLst>
                <a:ext uri="{FF2B5EF4-FFF2-40B4-BE49-F238E27FC236}">
                  <a16:creationId xmlns:a16="http://schemas.microsoft.com/office/drawing/2014/main" id="{5E57A901-C74B-F74A-8FE6-08B5A6E5967D}"/>
                </a:ext>
              </a:extLst>
            </p:cNvPr>
            <p:cNvGrpSpPr/>
            <p:nvPr/>
          </p:nvGrpSpPr>
          <p:grpSpPr>
            <a:xfrm>
              <a:off x="7163295" y="4767501"/>
              <a:ext cx="894476" cy="943949"/>
              <a:chOff x="-93620" y="9504"/>
              <a:chExt cx="894475" cy="943947"/>
            </a:xfrm>
          </p:grpSpPr>
          <p:sp>
            <p:nvSpPr>
              <p:cNvPr id="68" name="Shape 406">
                <a:extLst>
                  <a:ext uri="{FF2B5EF4-FFF2-40B4-BE49-F238E27FC236}">
                    <a16:creationId xmlns:a16="http://schemas.microsoft.com/office/drawing/2014/main" id="{E5519E79-8723-9647-A995-FBB98515DB78}"/>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07">
                <a:extLst>
                  <a:ext uri="{FF2B5EF4-FFF2-40B4-BE49-F238E27FC236}">
                    <a16:creationId xmlns:a16="http://schemas.microsoft.com/office/drawing/2014/main" id="{59E335E1-4F5F-2049-89AC-4D5303B1EB83}"/>
                  </a:ext>
                </a:extLst>
              </p:cNvPr>
              <p:cNvSpPr/>
              <p:nvPr/>
            </p:nvSpPr>
            <p:spPr>
              <a:xfrm>
                <a:off x="-9362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2" name="Picture 1">
              <a:extLst>
                <a:ext uri="{FF2B5EF4-FFF2-40B4-BE49-F238E27FC236}">
                  <a16:creationId xmlns:a16="http://schemas.microsoft.com/office/drawing/2014/main" id="{A27C5E74-1A61-7041-8E3C-018DD903C084}"/>
                </a:ext>
              </a:extLst>
            </p:cNvPr>
            <p:cNvPicPr>
              <a:picLocks noChangeAspect="1"/>
            </p:cNvPicPr>
            <p:nvPr/>
          </p:nvPicPr>
          <p:blipFill>
            <a:blip r:embed="rId12"/>
            <a:stretch>
              <a:fillRect/>
            </a:stretch>
          </p:blipFill>
          <p:spPr>
            <a:xfrm>
              <a:off x="7320723" y="4881415"/>
              <a:ext cx="546100" cy="469900"/>
            </a:xfrm>
            <a:prstGeom prst="rect">
              <a:avLst/>
            </a:prstGeom>
          </p:spPr>
        </p:pic>
      </p:grpSp>
      <p:sp>
        <p:nvSpPr>
          <p:cNvPr id="71" name="Shape 240">
            <a:extLst>
              <a:ext uri="{FF2B5EF4-FFF2-40B4-BE49-F238E27FC236}">
                <a16:creationId xmlns:a16="http://schemas.microsoft.com/office/drawing/2014/main" id="{F941589A-E2E4-E048-B348-294985F8398B}"/>
              </a:ext>
            </a:extLst>
          </p:cNvPr>
          <p:cNvSpPr/>
          <p:nvPr/>
        </p:nvSpPr>
        <p:spPr>
          <a:xfrm>
            <a:off x="8164174" y="637468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Management of container environments as a service.</a:t>
            </a:r>
          </a:p>
        </p:txBody>
      </p:sp>
      <p:grpSp>
        <p:nvGrpSpPr>
          <p:cNvPr id="10" name="Group 9">
            <a:extLst>
              <a:ext uri="{FF2B5EF4-FFF2-40B4-BE49-F238E27FC236}">
                <a16:creationId xmlns:a16="http://schemas.microsoft.com/office/drawing/2014/main" id="{94DE84C7-4489-B848-9592-F17BC9CA2943}"/>
              </a:ext>
            </a:extLst>
          </p:cNvPr>
          <p:cNvGrpSpPr/>
          <p:nvPr/>
        </p:nvGrpSpPr>
        <p:grpSpPr>
          <a:xfrm>
            <a:off x="7223411" y="6139101"/>
            <a:ext cx="774250" cy="1067060"/>
            <a:chOff x="7223411" y="6139101"/>
            <a:chExt cx="774250" cy="1067060"/>
          </a:xfrm>
        </p:grpSpPr>
        <p:grpSp>
          <p:nvGrpSpPr>
            <p:cNvPr id="73" name="Group 408">
              <a:extLst>
                <a:ext uri="{FF2B5EF4-FFF2-40B4-BE49-F238E27FC236}">
                  <a16:creationId xmlns:a16="http://schemas.microsoft.com/office/drawing/2014/main" id="{D523A22E-8B44-574E-9156-D7B621746CE5}"/>
                </a:ext>
              </a:extLst>
            </p:cNvPr>
            <p:cNvGrpSpPr/>
            <p:nvPr/>
          </p:nvGrpSpPr>
          <p:grpSpPr>
            <a:xfrm>
              <a:off x="7223411" y="6139101"/>
              <a:ext cx="774250" cy="1067060"/>
              <a:chOff x="-33504" y="9504"/>
              <a:chExt cx="774249" cy="1067058"/>
            </a:xfrm>
          </p:grpSpPr>
          <p:sp>
            <p:nvSpPr>
              <p:cNvPr id="75" name="Shape 406">
                <a:extLst>
                  <a:ext uri="{FF2B5EF4-FFF2-40B4-BE49-F238E27FC236}">
                    <a16:creationId xmlns:a16="http://schemas.microsoft.com/office/drawing/2014/main" id="{2A179266-0AC8-C045-B764-647707DADC5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407">
                <a:extLst>
                  <a:ext uri="{FF2B5EF4-FFF2-40B4-BE49-F238E27FC236}">
                    <a16:creationId xmlns:a16="http://schemas.microsoft.com/office/drawing/2014/main" id="{7A5145BA-29A3-CC47-8D54-33D335A798CA}"/>
                  </a:ext>
                </a:extLst>
              </p:cNvPr>
              <p:cNvSpPr/>
              <p:nvPr/>
            </p:nvSpPr>
            <p:spPr>
              <a:xfrm>
                <a:off x="-33504" y="707231"/>
                <a:ext cx="774249"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CLUSTER</a:t>
                </a:r>
              </a:p>
              <a:p>
                <a:pPr lvl="0">
                  <a:defRPr sz="1800" b="0">
                    <a:solidFill>
                      <a:srgbClr val="000000"/>
                    </a:solidFill>
                  </a:defRPr>
                </a:pPr>
                <a:r>
                  <a:rPr lang="en-US" sz="800" b="1" dirty="0">
                    <a:solidFill>
                      <a:srgbClr val="4277BB"/>
                    </a:solidFill>
                  </a:rPr>
                  <a:t> MANAGEMENT</a:t>
                </a:r>
                <a:endParaRPr sz="800" b="1" dirty="0">
                  <a:solidFill>
                    <a:srgbClr val="4277BB"/>
                  </a:solidFill>
                </a:endParaRPr>
              </a:p>
            </p:txBody>
          </p:sp>
        </p:grpSp>
        <p:pic>
          <p:nvPicPr>
            <p:cNvPr id="9" name="Picture 8">
              <a:extLst>
                <a:ext uri="{FF2B5EF4-FFF2-40B4-BE49-F238E27FC236}">
                  <a16:creationId xmlns:a16="http://schemas.microsoft.com/office/drawing/2014/main" id="{BFD532B5-1684-6549-BC4B-E9E06FE4F127}"/>
                </a:ext>
              </a:extLst>
            </p:cNvPr>
            <p:cNvPicPr>
              <a:picLocks noChangeAspect="1"/>
            </p:cNvPicPr>
            <p:nvPr/>
          </p:nvPicPr>
          <p:blipFill>
            <a:blip r:embed="rId13"/>
            <a:stretch>
              <a:fillRect/>
            </a:stretch>
          </p:blipFill>
          <p:spPr>
            <a:xfrm>
              <a:off x="7399232" y="6308665"/>
              <a:ext cx="457200" cy="393700"/>
            </a:xfrm>
            <a:prstGeom prst="rect">
              <a:avLst/>
            </a:prstGeom>
          </p:spPr>
        </p:pic>
      </p:gr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r>
              <a:rPr lang="en-US" sz="2400" dirty="0"/>
              <a:t> (continued)</a:t>
            </a:r>
            <a:endParaRPr sz="2400" dirty="0"/>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9" name="Shape 399"/>
          <p:cNvSpPr/>
          <p:nvPr/>
        </p:nvSpPr>
        <p:spPr>
          <a:xfrm>
            <a:off x="1478818" y="2398902"/>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administration of the information technology systems in an enterprise data center.</a:t>
            </a:r>
          </a:p>
        </p:txBody>
      </p:sp>
      <p:grpSp>
        <p:nvGrpSpPr>
          <p:cNvPr id="13" name="Group 12">
            <a:extLst>
              <a:ext uri="{FF2B5EF4-FFF2-40B4-BE49-F238E27FC236}">
                <a16:creationId xmlns:a16="http://schemas.microsoft.com/office/drawing/2014/main" id="{F3975B75-7BD5-F94B-BB21-751E799FEED2}"/>
              </a:ext>
            </a:extLst>
          </p:cNvPr>
          <p:cNvGrpSpPr/>
          <p:nvPr/>
        </p:nvGrpSpPr>
        <p:grpSpPr>
          <a:xfrm>
            <a:off x="540745" y="2276719"/>
            <a:ext cx="774250" cy="962666"/>
            <a:chOff x="540745" y="3358775"/>
            <a:chExt cx="774250" cy="962666"/>
          </a:xfrm>
        </p:grpSpPr>
        <p:grpSp>
          <p:nvGrpSpPr>
            <p:cNvPr id="374" name="Group 374"/>
            <p:cNvGrpSpPr/>
            <p:nvPr/>
          </p:nvGrpSpPr>
          <p:grpSpPr>
            <a:xfrm>
              <a:off x="540745" y="3358775"/>
              <a:ext cx="774250" cy="962666"/>
              <a:chOff x="73358" y="0"/>
              <a:chExt cx="774249" cy="96266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72" name="Shape 372"/>
              <p:cNvSpPr/>
              <p:nvPr/>
            </p:nvSpPr>
            <p:spPr>
              <a:xfrm>
                <a:off x="73358" y="716444"/>
                <a:ext cx="77424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SYSTEMS</a:t>
                </a:r>
              </a:p>
              <a:p>
                <a:pPr lvl="0">
                  <a:defRPr sz="1800"/>
                </a:pPr>
                <a:r>
                  <a:rPr lang="en-US" sz="800" b="1" dirty="0">
                    <a:solidFill>
                      <a:srgbClr val="4277BB"/>
                    </a:solidFill>
                    <a:latin typeface="Helvetica"/>
                    <a:ea typeface="Helvetica"/>
                    <a:cs typeface="Helvetica"/>
                    <a:sym typeface="Helvetica"/>
                  </a:rPr>
                  <a:t> MANAGEMENT</a:t>
                </a:r>
              </a:p>
            </p:txBody>
          </p:sp>
        </p:grpSp>
        <p:pic>
          <p:nvPicPr>
            <p:cNvPr id="12" name="Picture 11">
              <a:extLst>
                <a:ext uri="{FF2B5EF4-FFF2-40B4-BE49-F238E27FC236}">
                  <a16:creationId xmlns:a16="http://schemas.microsoft.com/office/drawing/2014/main" id="{91524A4D-3944-3141-A6B9-FFCA330F3276}"/>
                </a:ext>
              </a:extLst>
            </p:cNvPr>
            <p:cNvPicPr>
              <a:picLocks noChangeAspect="1"/>
            </p:cNvPicPr>
            <p:nvPr/>
          </p:nvPicPr>
          <p:blipFill>
            <a:blip r:embed="rId2"/>
            <a:stretch>
              <a:fillRect/>
            </a:stretch>
          </p:blipFill>
          <p:spPr>
            <a:xfrm>
              <a:off x="720196" y="3501592"/>
              <a:ext cx="419100" cy="419100"/>
            </a:xfrm>
            <a:prstGeom prst="rect">
              <a:avLst/>
            </a:prstGeom>
          </p:spPr>
        </p:pic>
      </p:grpSp>
      <p:sp>
        <p:nvSpPr>
          <p:cNvPr id="77" name="Shape 398">
            <a:extLst>
              <a:ext uri="{FF2B5EF4-FFF2-40B4-BE49-F238E27FC236}">
                <a16:creationId xmlns:a16="http://schemas.microsoft.com/office/drawing/2014/main" id="{38EC4E8C-29ED-1B4E-AAB8-101A6380D455}"/>
              </a:ext>
            </a:extLst>
          </p:cNvPr>
          <p:cNvSpPr/>
          <p:nvPr/>
        </p:nvSpPr>
        <p:spPr>
          <a:xfrm>
            <a:off x="4925479" y="2259927"/>
            <a:ext cx="1826200"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Launch features to mobile applications at speed and measure the impact by controlling the targeted audience.</a:t>
            </a:r>
          </a:p>
          <a:p>
            <a:pPr lvl="0">
              <a:defRPr sz="1800"/>
            </a:pPr>
            <a:endParaRPr sz="500" dirty="0"/>
          </a:p>
        </p:txBody>
      </p:sp>
      <p:grpSp>
        <p:nvGrpSpPr>
          <p:cNvPr id="78" name="Group 77">
            <a:extLst>
              <a:ext uri="{FF2B5EF4-FFF2-40B4-BE49-F238E27FC236}">
                <a16:creationId xmlns:a16="http://schemas.microsoft.com/office/drawing/2014/main" id="{AE208057-923D-6348-8484-AB8A4E73C8A1}"/>
              </a:ext>
            </a:extLst>
          </p:cNvPr>
          <p:cNvGrpSpPr/>
          <p:nvPr/>
        </p:nvGrpSpPr>
        <p:grpSpPr>
          <a:xfrm>
            <a:off x="3867657" y="2280307"/>
            <a:ext cx="1175442" cy="932546"/>
            <a:chOff x="384951" y="3373189"/>
            <a:chExt cx="1175442" cy="932546"/>
          </a:xfrm>
        </p:grpSpPr>
        <p:grpSp>
          <p:nvGrpSpPr>
            <p:cNvPr id="79" name="Group 379">
              <a:extLst>
                <a:ext uri="{FF2B5EF4-FFF2-40B4-BE49-F238E27FC236}">
                  <a16:creationId xmlns:a16="http://schemas.microsoft.com/office/drawing/2014/main" id="{67E11DA2-43B6-FD4A-934F-1D916C18700E}"/>
                </a:ext>
              </a:extLst>
            </p:cNvPr>
            <p:cNvGrpSpPr/>
            <p:nvPr/>
          </p:nvGrpSpPr>
          <p:grpSpPr>
            <a:xfrm>
              <a:off x="384951" y="3373189"/>
              <a:ext cx="1175442" cy="932546"/>
              <a:chOff x="-1" y="0"/>
              <a:chExt cx="1175441" cy="932545"/>
            </a:xfrm>
          </p:grpSpPr>
          <p:sp>
            <p:nvSpPr>
              <p:cNvPr id="81" name="Shape 375">
                <a:extLst>
                  <a:ext uri="{FF2B5EF4-FFF2-40B4-BE49-F238E27FC236}">
                    <a16:creationId xmlns:a16="http://schemas.microsoft.com/office/drawing/2014/main" id="{CBA3E499-C6BC-CB42-81DB-020B87B60C48}"/>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377">
                <a:extLst>
                  <a:ext uri="{FF2B5EF4-FFF2-40B4-BE49-F238E27FC236}">
                    <a16:creationId xmlns:a16="http://schemas.microsoft.com/office/drawing/2014/main" id="{A34CED17-F198-BA44-90E1-374E87A70D0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a:t>
                </a:r>
              </a:p>
              <a:p>
                <a:pPr lvl="0">
                  <a:defRPr sz="1800" b="0">
                    <a:solidFill>
                      <a:srgbClr val="000000"/>
                    </a:solidFill>
                  </a:defRPr>
                </a:pPr>
                <a:r>
                  <a:rPr lang="en-US" sz="800" b="1" dirty="0">
                    <a:solidFill>
                      <a:srgbClr val="4277BB"/>
                    </a:solidFill>
                  </a:rPr>
                  <a:t> CONFIG</a:t>
                </a:r>
              </a:p>
            </p:txBody>
          </p:sp>
        </p:grpSp>
        <p:pic>
          <p:nvPicPr>
            <p:cNvPr id="80" name="Picture 79">
              <a:extLst>
                <a:ext uri="{FF2B5EF4-FFF2-40B4-BE49-F238E27FC236}">
                  <a16:creationId xmlns:a16="http://schemas.microsoft.com/office/drawing/2014/main" id="{F809656F-9D9A-DC42-B5E3-E32173FB6F2D}"/>
                </a:ext>
              </a:extLst>
            </p:cNvPr>
            <p:cNvPicPr>
              <a:picLocks noChangeAspect="1"/>
            </p:cNvPicPr>
            <p:nvPr/>
          </p:nvPicPr>
          <p:blipFill>
            <a:blip r:embed="rId3"/>
            <a:stretch>
              <a:fillRect/>
            </a:stretch>
          </p:blipFill>
          <p:spPr>
            <a:xfrm>
              <a:off x="699705" y="3514732"/>
              <a:ext cx="571500" cy="457200"/>
            </a:xfrm>
            <a:prstGeom prst="rect">
              <a:avLst/>
            </a:prstGeom>
          </p:spPr>
        </p:pic>
      </p:grpSp>
      <p:sp>
        <p:nvSpPr>
          <p:cNvPr id="83" name="Shape 398">
            <a:extLst>
              <a:ext uri="{FF2B5EF4-FFF2-40B4-BE49-F238E27FC236}">
                <a16:creationId xmlns:a16="http://schemas.microsoft.com/office/drawing/2014/main" id="{7CF6D4BE-F0B4-8A4A-8A7B-359804D13045}"/>
              </a:ext>
            </a:extLst>
          </p:cNvPr>
          <p:cNvSpPr/>
          <p:nvPr/>
        </p:nvSpPr>
        <p:spPr>
          <a:xfrm>
            <a:off x="8055955" y="2276719"/>
            <a:ext cx="182620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Sends personalized and segmented real-time notifications to mobile and web applications.</a:t>
            </a:r>
          </a:p>
        </p:txBody>
      </p:sp>
      <p:grpSp>
        <p:nvGrpSpPr>
          <p:cNvPr id="84" name="Group 83">
            <a:extLst>
              <a:ext uri="{FF2B5EF4-FFF2-40B4-BE49-F238E27FC236}">
                <a16:creationId xmlns:a16="http://schemas.microsoft.com/office/drawing/2014/main" id="{1D72FC99-FDBC-9840-9783-08EE2DF69160}"/>
              </a:ext>
            </a:extLst>
          </p:cNvPr>
          <p:cNvGrpSpPr/>
          <p:nvPr/>
        </p:nvGrpSpPr>
        <p:grpSpPr>
          <a:xfrm>
            <a:off x="6995868" y="2280307"/>
            <a:ext cx="1175442" cy="932546"/>
            <a:chOff x="384951" y="4826209"/>
            <a:chExt cx="1175442" cy="932546"/>
          </a:xfrm>
        </p:grpSpPr>
        <p:grpSp>
          <p:nvGrpSpPr>
            <p:cNvPr id="85" name="Group 379">
              <a:extLst>
                <a:ext uri="{FF2B5EF4-FFF2-40B4-BE49-F238E27FC236}">
                  <a16:creationId xmlns:a16="http://schemas.microsoft.com/office/drawing/2014/main" id="{E4FE8958-4E0F-8843-914C-08EDB9A8C775}"/>
                </a:ext>
              </a:extLst>
            </p:cNvPr>
            <p:cNvGrpSpPr/>
            <p:nvPr/>
          </p:nvGrpSpPr>
          <p:grpSpPr>
            <a:xfrm>
              <a:off x="384951" y="4826209"/>
              <a:ext cx="1175442" cy="932546"/>
              <a:chOff x="-1" y="0"/>
              <a:chExt cx="1175441" cy="932545"/>
            </a:xfrm>
          </p:grpSpPr>
          <p:sp>
            <p:nvSpPr>
              <p:cNvPr id="87" name="Shape 375">
                <a:extLst>
                  <a:ext uri="{FF2B5EF4-FFF2-40B4-BE49-F238E27FC236}">
                    <a16:creationId xmlns:a16="http://schemas.microsoft.com/office/drawing/2014/main" id="{5002DDE1-9115-624C-BCD7-42AE8C52295D}"/>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377">
                <a:extLst>
                  <a:ext uri="{FF2B5EF4-FFF2-40B4-BE49-F238E27FC236}">
                    <a16:creationId xmlns:a16="http://schemas.microsoft.com/office/drawing/2014/main" id="{339C479C-4B8A-D44B-98D9-B9C4597C399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PUSH </a:t>
                </a:r>
              </a:p>
              <a:p>
                <a:pPr lvl="0">
                  <a:defRPr sz="1800" b="0">
                    <a:solidFill>
                      <a:srgbClr val="000000"/>
                    </a:solidFill>
                  </a:defRPr>
                </a:pPr>
                <a:r>
                  <a:rPr lang="en-US" sz="800" b="1" dirty="0">
                    <a:solidFill>
                      <a:srgbClr val="4277BB"/>
                    </a:solidFill>
                  </a:rPr>
                  <a:t>NOTIFICATION</a:t>
                </a:r>
              </a:p>
            </p:txBody>
          </p:sp>
        </p:grpSp>
        <p:pic>
          <p:nvPicPr>
            <p:cNvPr id="86" name="Picture 85">
              <a:extLst>
                <a:ext uri="{FF2B5EF4-FFF2-40B4-BE49-F238E27FC236}">
                  <a16:creationId xmlns:a16="http://schemas.microsoft.com/office/drawing/2014/main" id="{74C4001B-AE94-FC40-BE97-F546EF2077ED}"/>
                </a:ext>
              </a:extLst>
            </p:cNvPr>
            <p:cNvPicPr>
              <a:picLocks noChangeAspect="1"/>
            </p:cNvPicPr>
            <p:nvPr/>
          </p:nvPicPr>
          <p:blipFill>
            <a:blip r:embed="rId4"/>
            <a:stretch>
              <a:fillRect/>
            </a:stretch>
          </p:blipFill>
          <p:spPr>
            <a:xfrm>
              <a:off x="737805" y="4925009"/>
              <a:ext cx="495300" cy="508000"/>
            </a:xfrm>
            <a:prstGeom prst="rect">
              <a:avLst/>
            </a:prstGeom>
          </p:spPr>
        </p:pic>
      </p:grpSp>
      <p:sp>
        <p:nvSpPr>
          <p:cNvPr id="89" name="Shape 398">
            <a:extLst>
              <a:ext uri="{FF2B5EF4-FFF2-40B4-BE49-F238E27FC236}">
                <a16:creationId xmlns:a16="http://schemas.microsoft.com/office/drawing/2014/main" id="{646099D5-31E7-0646-80B5-D1ABF6C30F33}"/>
              </a:ext>
            </a:extLst>
          </p:cNvPr>
          <p:cNvSpPr/>
          <p:nvPr/>
        </p:nvSpPr>
        <p:spPr>
          <a:xfrm>
            <a:off x="1424238" y="3262766"/>
            <a:ext cx="1826200"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Develop simple and safe mobile cloud applications with a powerful mobile back-end infrastructure, powerful application management, and insights into application usage.</a:t>
            </a:r>
          </a:p>
        </p:txBody>
      </p:sp>
      <p:grpSp>
        <p:nvGrpSpPr>
          <p:cNvPr id="90" name="Group 89">
            <a:extLst>
              <a:ext uri="{FF2B5EF4-FFF2-40B4-BE49-F238E27FC236}">
                <a16:creationId xmlns:a16="http://schemas.microsoft.com/office/drawing/2014/main" id="{A23366DF-1584-A148-B4AB-50A69A344000}"/>
              </a:ext>
            </a:extLst>
          </p:cNvPr>
          <p:cNvGrpSpPr/>
          <p:nvPr/>
        </p:nvGrpSpPr>
        <p:grpSpPr>
          <a:xfrm>
            <a:off x="366416" y="3352800"/>
            <a:ext cx="1175442" cy="932546"/>
            <a:chOff x="384951" y="6153968"/>
            <a:chExt cx="1175442" cy="932546"/>
          </a:xfrm>
        </p:grpSpPr>
        <p:grpSp>
          <p:nvGrpSpPr>
            <p:cNvPr id="91" name="Group 379">
              <a:extLst>
                <a:ext uri="{FF2B5EF4-FFF2-40B4-BE49-F238E27FC236}">
                  <a16:creationId xmlns:a16="http://schemas.microsoft.com/office/drawing/2014/main" id="{C46F32A4-C918-8349-AAAA-1AEF3F436A06}"/>
                </a:ext>
              </a:extLst>
            </p:cNvPr>
            <p:cNvGrpSpPr/>
            <p:nvPr/>
          </p:nvGrpSpPr>
          <p:grpSpPr>
            <a:xfrm>
              <a:off x="384951" y="6153968"/>
              <a:ext cx="1175442" cy="932546"/>
              <a:chOff x="-1" y="0"/>
              <a:chExt cx="1175441" cy="932545"/>
            </a:xfrm>
          </p:grpSpPr>
          <p:sp>
            <p:nvSpPr>
              <p:cNvPr id="93" name="Shape 375">
                <a:extLst>
                  <a:ext uri="{FF2B5EF4-FFF2-40B4-BE49-F238E27FC236}">
                    <a16:creationId xmlns:a16="http://schemas.microsoft.com/office/drawing/2014/main" id="{2833711C-40C7-634E-AE0F-B4B4FB723E72}"/>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4" name="Shape 377">
                <a:extLst>
                  <a:ext uri="{FF2B5EF4-FFF2-40B4-BE49-F238E27FC236}">
                    <a16:creationId xmlns:a16="http://schemas.microsoft.com/office/drawing/2014/main" id="{445FDD14-A917-8843-92D6-815BA64321EE}"/>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br>
                  <a:rPr lang="en-US" sz="800" b="1" dirty="0">
                    <a:solidFill>
                      <a:srgbClr val="4277BB"/>
                    </a:solidFill>
                  </a:rPr>
                </a:br>
                <a:r>
                  <a:rPr lang="en-US" sz="800" b="1" dirty="0">
                    <a:solidFill>
                      <a:srgbClr val="4277BB"/>
                    </a:solidFill>
                  </a:rPr>
                  <a:t>LIFECYCLE</a:t>
                </a:r>
              </a:p>
            </p:txBody>
          </p:sp>
        </p:grpSp>
        <p:pic>
          <p:nvPicPr>
            <p:cNvPr id="92" name="Picture 91">
              <a:extLst>
                <a:ext uri="{FF2B5EF4-FFF2-40B4-BE49-F238E27FC236}">
                  <a16:creationId xmlns:a16="http://schemas.microsoft.com/office/drawing/2014/main" id="{CF2BA10A-C752-FA44-A377-FFEDE7991094}"/>
                </a:ext>
              </a:extLst>
            </p:cNvPr>
            <p:cNvPicPr>
              <a:picLocks noChangeAspect="1"/>
            </p:cNvPicPr>
            <p:nvPr/>
          </p:nvPicPr>
          <p:blipFill>
            <a:blip r:embed="rId5"/>
            <a:stretch>
              <a:fillRect/>
            </a:stretch>
          </p:blipFill>
          <p:spPr>
            <a:xfrm>
              <a:off x="692551" y="6249966"/>
              <a:ext cx="531757" cy="531757"/>
            </a:xfrm>
            <a:prstGeom prst="rect">
              <a:avLst/>
            </a:prstGeom>
          </p:spPr>
        </p:pic>
      </p:grpSp>
      <p:sp>
        <p:nvSpPr>
          <p:cNvPr id="95" name="Shape 398">
            <a:extLst>
              <a:ext uri="{FF2B5EF4-FFF2-40B4-BE49-F238E27FC236}">
                <a16:creationId xmlns:a16="http://schemas.microsoft.com/office/drawing/2014/main" id="{E39EBC64-8C5B-9D47-977E-332D8D9CBEE7}"/>
              </a:ext>
            </a:extLst>
          </p:cNvPr>
          <p:cNvSpPr/>
          <p:nvPr/>
        </p:nvSpPr>
        <p:spPr>
          <a:xfrm>
            <a:off x="4943293" y="3352800"/>
            <a:ext cx="182620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the Alert Notification Service to ensure that the right people on the team or systems are notified when issues occur.</a:t>
            </a:r>
          </a:p>
        </p:txBody>
      </p:sp>
      <p:grpSp>
        <p:nvGrpSpPr>
          <p:cNvPr id="16" name="Group 15">
            <a:extLst>
              <a:ext uri="{FF2B5EF4-FFF2-40B4-BE49-F238E27FC236}">
                <a16:creationId xmlns:a16="http://schemas.microsoft.com/office/drawing/2014/main" id="{12C45E49-DA4F-0246-A301-92D30FE241FF}"/>
              </a:ext>
            </a:extLst>
          </p:cNvPr>
          <p:cNvGrpSpPr/>
          <p:nvPr/>
        </p:nvGrpSpPr>
        <p:grpSpPr>
          <a:xfrm>
            <a:off x="3885471" y="3352800"/>
            <a:ext cx="1175442" cy="932546"/>
            <a:chOff x="3885471" y="3352800"/>
            <a:chExt cx="1175442" cy="932546"/>
          </a:xfrm>
        </p:grpSpPr>
        <p:grpSp>
          <p:nvGrpSpPr>
            <p:cNvPr id="97" name="Group 379">
              <a:extLst>
                <a:ext uri="{FF2B5EF4-FFF2-40B4-BE49-F238E27FC236}">
                  <a16:creationId xmlns:a16="http://schemas.microsoft.com/office/drawing/2014/main" id="{C5F30655-016B-E743-A661-ADC490E4CE81}"/>
                </a:ext>
              </a:extLst>
            </p:cNvPr>
            <p:cNvGrpSpPr/>
            <p:nvPr/>
          </p:nvGrpSpPr>
          <p:grpSpPr>
            <a:xfrm>
              <a:off x="3885471" y="3352800"/>
              <a:ext cx="1175442" cy="932546"/>
              <a:chOff x="-1" y="0"/>
              <a:chExt cx="1175441" cy="932545"/>
            </a:xfrm>
          </p:grpSpPr>
          <p:sp>
            <p:nvSpPr>
              <p:cNvPr id="99" name="Shape 375">
                <a:extLst>
                  <a:ext uri="{FF2B5EF4-FFF2-40B4-BE49-F238E27FC236}">
                    <a16:creationId xmlns:a16="http://schemas.microsoft.com/office/drawing/2014/main" id="{1D984A7E-91D4-3E4B-85E3-024162341453}"/>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0" name="Shape 377">
                <a:extLst>
                  <a:ext uri="{FF2B5EF4-FFF2-40B4-BE49-F238E27FC236}">
                    <a16:creationId xmlns:a16="http://schemas.microsoft.com/office/drawing/2014/main" id="{0FD1A1B3-9E75-5747-B1D3-8F99368E3765}"/>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 </a:t>
                </a:r>
              </a:p>
              <a:p>
                <a:pPr lvl="0">
                  <a:defRPr sz="1800" b="0">
                    <a:solidFill>
                      <a:srgbClr val="000000"/>
                    </a:solidFill>
                  </a:defRPr>
                </a:pPr>
                <a:r>
                  <a:rPr lang="en-US" sz="800" b="1" dirty="0">
                    <a:solidFill>
                      <a:srgbClr val="4277BB"/>
                    </a:solidFill>
                  </a:rPr>
                  <a:t>NOTIFICATION</a:t>
                </a:r>
              </a:p>
            </p:txBody>
          </p:sp>
        </p:grpSp>
        <p:pic>
          <p:nvPicPr>
            <p:cNvPr id="15" name="Picture 14">
              <a:extLst>
                <a:ext uri="{FF2B5EF4-FFF2-40B4-BE49-F238E27FC236}">
                  <a16:creationId xmlns:a16="http://schemas.microsoft.com/office/drawing/2014/main" id="{960EC5B3-078E-704A-8C6F-D1B9FDEEDE88}"/>
                </a:ext>
              </a:extLst>
            </p:cNvPr>
            <p:cNvPicPr>
              <a:picLocks noChangeAspect="1"/>
            </p:cNvPicPr>
            <p:nvPr/>
          </p:nvPicPr>
          <p:blipFill>
            <a:blip r:embed="rId6"/>
            <a:stretch>
              <a:fillRect/>
            </a:stretch>
          </p:blipFill>
          <p:spPr>
            <a:xfrm>
              <a:off x="4245911" y="3493140"/>
              <a:ext cx="444500" cy="381000"/>
            </a:xfrm>
            <a:prstGeom prst="rect">
              <a:avLst/>
            </a:prstGeom>
          </p:spPr>
        </p:pic>
      </p:grpSp>
    </p:spTree>
    <p:extLst>
      <p:ext uri="{BB962C8B-B14F-4D97-AF65-F5344CB8AC3E}">
        <p14:creationId xmlns:p14="http://schemas.microsoft.com/office/powerpoint/2010/main" val="143110409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4"/>
          <p:cNvGrpSpPr/>
          <p:nvPr/>
        </p:nvGrpSpPr>
        <p:grpSpPr>
          <a:xfrm>
            <a:off x="7200900" y="2069613"/>
            <a:ext cx="707232" cy="912813"/>
            <a:chOff x="456" y="0"/>
            <a:chExt cx="707231" cy="912812"/>
          </a:xfrm>
        </p:grpSpPr>
        <p:sp>
          <p:nvSpPr>
            <p:cNvPr id="410"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3" name="Group 413"/>
            <p:cNvGrpSpPr/>
            <p:nvPr/>
          </p:nvGrpSpPr>
          <p:grpSpPr>
            <a:xfrm>
              <a:off x="35284" y="143351"/>
              <a:ext cx="655837" cy="769462"/>
              <a:chOff x="43769" y="143351"/>
              <a:chExt cx="655835" cy="769461"/>
            </a:xfrm>
          </p:grpSpPr>
          <p:pic>
            <p:nvPicPr>
              <p:cNvPr id="411" name="_-34.png"/>
              <p:cNvPicPr/>
              <p:nvPr/>
            </p:nvPicPr>
            <p:blipFill>
              <a:blip r:embed="rId2">
                <a:extLst/>
              </a:blip>
              <a:srcRect l="17255" t="20269" r="17255" b="27585"/>
              <a:stretch>
                <a:fillRect/>
              </a:stretch>
            </p:blipFill>
            <p:spPr>
              <a:xfrm>
                <a:off x="140111" y="143351"/>
                <a:ext cx="463154" cy="368790"/>
              </a:xfrm>
              <a:prstGeom prst="rect">
                <a:avLst/>
              </a:prstGeom>
              <a:ln w="3175" cap="flat">
                <a:noFill/>
                <a:miter lim="400000"/>
              </a:ln>
              <a:effectLst/>
            </p:spPr>
          </p:pic>
          <p:sp>
            <p:nvSpPr>
              <p:cNvPr id="412" name="Shape 412"/>
              <p:cNvSpPr/>
              <p:nvPr/>
            </p:nvSpPr>
            <p:spPr>
              <a:xfrm>
                <a:off x="43769" y="707231"/>
                <a:ext cx="65583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PROVISION</a:t>
                </a:r>
              </a:p>
            </p:txBody>
          </p:sp>
        </p:grpSp>
      </p:grpSp>
      <p:grpSp>
        <p:nvGrpSpPr>
          <p:cNvPr id="419" name="Group 419"/>
          <p:cNvGrpSpPr/>
          <p:nvPr/>
        </p:nvGrpSpPr>
        <p:grpSpPr>
          <a:xfrm>
            <a:off x="4003771" y="6154673"/>
            <a:ext cx="802483" cy="1059459"/>
            <a:chOff x="44450" y="0"/>
            <a:chExt cx="802481" cy="1059458"/>
          </a:xfrm>
        </p:grpSpPr>
        <p:sp>
          <p:nvSpPr>
            <p:cNvPr id="415" name="Shape 415"/>
            <p:cNvSpPr/>
            <p:nvPr/>
          </p:nvSpPr>
          <p:spPr>
            <a:xfrm>
              <a:off x="920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8" name="Group 418"/>
            <p:cNvGrpSpPr/>
            <p:nvPr/>
          </p:nvGrpSpPr>
          <p:grpSpPr>
            <a:xfrm>
              <a:off x="44450" y="112854"/>
              <a:ext cx="802482" cy="946605"/>
              <a:chOff x="55512" y="111610"/>
              <a:chExt cx="802481" cy="946603"/>
            </a:xfrm>
          </p:grpSpPr>
          <p:pic>
            <p:nvPicPr>
              <p:cNvPr id="416" name="_-33.png"/>
              <p:cNvPicPr/>
              <p:nvPr/>
            </p:nvPicPr>
            <p:blipFill>
              <a:blip r:embed="rId3">
                <a:extLst/>
              </a:blip>
              <a:srcRect l="17461" t="15781" r="17461" b="15781"/>
              <a:stretch>
                <a:fillRect/>
              </a:stretch>
            </p:blipFill>
            <p:spPr>
              <a:xfrm>
                <a:off x="226632" y="111610"/>
                <a:ext cx="460244" cy="484012"/>
              </a:xfrm>
              <a:prstGeom prst="rect">
                <a:avLst/>
              </a:prstGeom>
              <a:ln w="3175" cap="flat">
                <a:noFill/>
                <a:miter lim="400000"/>
              </a:ln>
              <a:effectLst/>
            </p:spPr>
          </p:pic>
          <p:sp>
            <p:nvSpPr>
              <p:cNvPr id="417" name="Shape 417"/>
              <p:cNvSpPr/>
              <p:nvPr/>
            </p:nvSpPr>
            <p:spPr>
              <a:xfrm>
                <a:off x="55512" y="725632"/>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RELEASE</a:t>
                </a:r>
              </a:p>
            </p:txBody>
          </p:sp>
        </p:grpSp>
      </p:grpSp>
      <p:grpSp>
        <p:nvGrpSpPr>
          <p:cNvPr id="424" name="Group 424"/>
          <p:cNvGrpSpPr/>
          <p:nvPr/>
        </p:nvGrpSpPr>
        <p:grpSpPr>
          <a:xfrm>
            <a:off x="3742492" y="4781093"/>
            <a:ext cx="1350120" cy="1040062"/>
            <a:chOff x="78677" y="0"/>
            <a:chExt cx="1350119" cy="1040061"/>
          </a:xfrm>
        </p:grpSpPr>
        <p:sp>
          <p:nvSpPr>
            <p:cNvPr id="420" name="Shape 420"/>
            <p:cNvSpPr/>
            <p:nvPr/>
          </p:nvSpPr>
          <p:spPr>
            <a:xfrm>
              <a:off x="38047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3" name="Group 423"/>
            <p:cNvGrpSpPr/>
            <p:nvPr/>
          </p:nvGrpSpPr>
          <p:grpSpPr>
            <a:xfrm>
              <a:off x="78677" y="149642"/>
              <a:ext cx="1350120" cy="890420"/>
              <a:chOff x="99366" y="139819"/>
              <a:chExt cx="1350119" cy="890418"/>
            </a:xfrm>
          </p:grpSpPr>
          <p:sp>
            <p:nvSpPr>
              <p:cNvPr id="421" name="Shape 421"/>
              <p:cNvSpPr/>
              <p:nvPr/>
            </p:nvSpPr>
            <p:spPr>
              <a:xfrm>
                <a:off x="99366" y="697656"/>
                <a:ext cx="13501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 BUSINESS</a:t>
                </a:r>
              </a:p>
              <a:p>
                <a:pPr lvl="0">
                  <a:defRPr sz="1800"/>
                </a:pPr>
                <a:r>
                  <a:rPr sz="800" b="1">
                    <a:solidFill>
                      <a:srgbClr val="4277BB"/>
                    </a:solidFill>
                    <a:latin typeface="Helvetica"/>
                    <a:ea typeface="Helvetica"/>
                    <a:cs typeface="Helvetica"/>
                    <a:sym typeface="Helvetica"/>
                  </a:rPr>
                  <a:t>PLANNING</a:t>
                </a:r>
              </a:p>
            </p:txBody>
          </p:sp>
          <p:pic>
            <p:nvPicPr>
              <p:cNvPr id="422" name="_-32.png"/>
              <p:cNvPicPr/>
              <p:nvPr/>
            </p:nvPicPr>
            <p:blipFill>
              <a:blip r:embed="rId4">
                <a:extLst/>
              </a:blip>
              <a:srcRect l="25216" t="19769" r="25237" b="25630"/>
              <a:stretch>
                <a:fillRect/>
              </a:stretch>
            </p:blipFill>
            <p:spPr>
              <a:xfrm>
                <a:off x="590326" y="139819"/>
                <a:ext cx="350402" cy="386147"/>
              </a:xfrm>
              <a:prstGeom prst="rect">
                <a:avLst/>
              </a:prstGeom>
              <a:ln w="3175" cap="flat">
                <a:noFill/>
                <a:miter lim="400000"/>
              </a:ln>
              <a:effectLst/>
            </p:spPr>
          </p:pic>
        </p:grpSp>
      </p:grpSp>
      <p:grpSp>
        <p:nvGrpSpPr>
          <p:cNvPr id="429" name="Group 429"/>
          <p:cNvGrpSpPr/>
          <p:nvPr/>
        </p:nvGrpSpPr>
        <p:grpSpPr>
          <a:xfrm>
            <a:off x="4003771" y="3360688"/>
            <a:ext cx="802485" cy="1058828"/>
            <a:chOff x="44450" y="19278"/>
            <a:chExt cx="802484" cy="1058827"/>
          </a:xfrm>
        </p:grpSpPr>
        <p:sp>
          <p:nvSpPr>
            <p:cNvPr id="425" name="Shape 425"/>
            <p:cNvSpPr/>
            <p:nvPr/>
          </p:nvSpPr>
          <p:spPr>
            <a:xfrm>
              <a:off x="82944" y="1927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8" name="Group 428"/>
            <p:cNvGrpSpPr/>
            <p:nvPr/>
          </p:nvGrpSpPr>
          <p:grpSpPr>
            <a:xfrm>
              <a:off x="44450" y="136286"/>
              <a:ext cx="802484" cy="941819"/>
              <a:chOff x="55512" y="136286"/>
              <a:chExt cx="802483" cy="941817"/>
            </a:xfrm>
          </p:grpSpPr>
          <p:sp>
            <p:nvSpPr>
              <p:cNvPr id="426" name="Shape 426"/>
              <p:cNvSpPr/>
              <p:nvPr/>
            </p:nvSpPr>
            <p:spPr>
              <a:xfrm>
                <a:off x="55512" y="74552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FEEDBACK</a:t>
                </a:r>
              </a:p>
            </p:txBody>
          </p:sp>
          <p:pic>
            <p:nvPicPr>
              <p:cNvPr id="427" name="_-31.png"/>
              <p:cNvPicPr/>
              <p:nvPr/>
            </p:nvPicPr>
            <p:blipFill>
              <a:blip r:embed="rId5">
                <a:extLst/>
              </a:blip>
              <a:srcRect l="19416" t="19270" r="19416" b="19270"/>
              <a:stretch>
                <a:fillRect/>
              </a:stretch>
            </p:blipFill>
            <p:spPr>
              <a:xfrm>
                <a:off x="240456" y="136286"/>
                <a:ext cx="432595" cy="434659"/>
              </a:xfrm>
              <a:prstGeom prst="rect">
                <a:avLst/>
              </a:prstGeom>
              <a:ln w="3175" cap="flat">
                <a:noFill/>
                <a:miter lim="400000"/>
              </a:ln>
              <a:effectLst/>
            </p:spPr>
          </p:pic>
        </p:grpSp>
      </p:grpSp>
      <p:grpSp>
        <p:nvGrpSpPr>
          <p:cNvPr id="434" name="Group 434"/>
          <p:cNvGrpSpPr/>
          <p:nvPr/>
        </p:nvGrpSpPr>
        <p:grpSpPr>
          <a:xfrm>
            <a:off x="4031456" y="2076444"/>
            <a:ext cx="802483" cy="1030358"/>
            <a:chOff x="44450" y="9455"/>
            <a:chExt cx="802481" cy="1030357"/>
          </a:xfrm>
        </p:grpSpPr>
        <p:sp>
          <p:nvSpPr>
            <p:cNvPr id="430"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3" name="Group 433"/>
            <p:cNvGrpSpPr/>
            <p:nvPr/>
          </p:nvGrpSpPr>
          <p:grpSpPr>
            <a:xfrm>
              <a:off x="44450" y="132754"/>
              <a:ext cx="802482" cy="907059"/>
              <a:chOff x="55512" y="132754"/>
              <a:chExt cx="802481" cy="907058"/>
            </a:xfrm>
          </p:grpSpPr>
          <p:sp>
            <p:nvSpPr>
              <p:cNvPr id="431" name="Shape 43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TESTING</a:t>
                </a:r>
              </a:p>
            </p:txBody>
          </p:sp>
          <p:pic>
            <p:nvPicPr>
              <p:cNvPr id="432" name="_-30.png"/>
              <p:cNvPicPr/>
              <p:nvPr/>
            </p:nvPicPr>
            <p:blipFill>
              <a:blip r:embed="rId6">
                <a:extLst/>
              </a:blip>
              <a:srcRect l="22616" t="18771" r="22616" b="18771"/>
              <a:stretch>
                <a:fillRect/>
              </a:stretch>
            </p:blipFill>
            <p:spPr>
              <a:xfrm>
                <a:off x="263095" y="132754"/>
                <a:ext cx="387324" cy="441723"/>
              </a:xfrm>
              <a:prstGeom prst="rect">
                <a:avLst/>
              </a:prstGeom>
              <a:ln w="3175" cap="flat">
                <a:noFill/>
                <a:miter lim="400000"/>
              </a:ln>
              <a:effectLst/>
            </p:spPr>
          </p:pic>
        </p:grpSp>
      </p:grpSp>
      <p:grpSp>
        <p:nvGrpSpPr>
          <p:cNvPr id="439" name="Group 439"/>
          <p:cNvGrpSpPr/>
          <p:nvPr/>
        </p:nvGrpSpPr>
        <p:grpSpPr>
          <a:xfrm>
            <a:off x="451445" y="6154673"/>
            <a:ext cx="969914" cy="1049636"/>
            <a:chOff x="54914" y="0"/>
            <a:chExt cx="969912" cy="1049635"/>
          </a:xfrm>
        </p:grpSpPr>
        <p:sp>
          <p:nvSpPr>
            <p:cNvPr id="435" name="Shape 435"/>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8" name="Group 438"/>
            <p:cNvGrpSpPr/>
            <p:nvPr/>
          </p:nvGrpSpPr>
          <p:grpSpPr>
            <a:xfrm>
              <a:off x="54914" y="198624"/>
              <a:ext cx="969914" cy="851012"/>
              <a:chOff x="68920" y="188802"/>
              <a:chExt cx="969912" cy="851010"/>
            </a:xfrm>
          </p:grpSpPr>
          <p:sp>
            <p:nvSpPr>
              <p:cNvPr id="436" name="Shape 436"/>
              <p:cNvSpPr/>
              <p:nvPr/>
            </p:nvSpPr>
            <p:spPr>
              <a:xfrm>
                <a:off x="68920" y="707231"/>
                <a:ext cx="96991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CONFIGURATION</a:t>
                </a:r>
              </a:p>
              <a:p>
                <a:pPr lvl="0">
                  <a:defRPr sz="1800"/>
                </a:pPr>
                <a:r>
                  <a:rPr sz="800" b="1">
                    <a:solidFill>
                      <a:srgbClr val="4277BB"/>
                    </a:solidFill>
                    <a:latin typeface="Helvetica"/>
                    <a:ea typeface="Helvetica"/>
                    <a:cs typeface="Helvetica"/>
                    <a:sym typeface="Helvetica"/>
                  </a:rPr>
                  <a:t>MANAGEMENT</a:t>
                </a:r>
              </a:p>
            </p:txBody>
          </p:sp>
          <p:pic>
            <p:nvPicPr>
              <p:cNvPr id="437" name="_-29.png"/>
              <p:cNvPicPr/>
              <p:nvPr/>
            </p:nvPicPr>
            <p:blipFill>
              <a:blip r:embed="rId7">
                <a:extLst/>
              </a:blip>
              <a:srcRect l="19263" t="26695" r="17477" b="21723"/>
              <a:stretch>
                <a:fillRect/>
              </a:stretch>
            </p:blipFill>
            <p:spPr>
              <a:xfrm>
                <a:off x="336506" y="188802"/>
                <a:ext cx="447389" cy="364795"/>
              </a:xfrm>
              <a:prstGeom prst="rect">
                <a:avLst/>
              </a:prstGeom>
              <a:ln w="3175" cap="flat">
                <a:noFill/>
                <a:miter lim="400000"/>
              </a:ln>
              <a:effectLst/>
            </p:spPr>
          </p:pic>
        </p:grpSp>
      </p:grpSp>
      <p:grpSp>
        <p:nvGrpSpPr>
          <p:cNvPr id="444" name="Group 444"/>
          <p:cNvGrpSpPr/>
          <p:nvPr/>
        </p:nvGrpSpPr>
        <p:grpSpPr>
          <a:xfrm>
            <a:off x="535160" y="4779690"/>
            <a:ext cx="802483" cy="1030725"/>
            <a:chOff x="44450" y="9088"/>
            <a:chExt cx="802481" cy="1030724"/>
          </a:xfrm>
        </p:grpSpPr>
        <p:sp>
          <p:nvSpPr>
            <p:cNvPr id="440"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3" name="Group 443"/>
            <p:cNvGrpSpPr/>
            <p:nvPr/>
          </p:nvGrpSpPr>
          <p:grpSpPr>
            <a:xfrm>
              <a:off x="44450" y="160491"/>
              <a:ext cx="802482" cy="879322"/>
              <a:chOff x="55512" y="160491"/>
              <a:chExt cx="802481" cy="879320"/>
            </a:xfrm>
          </p:grpSpPr>
          <p:sp>
            <p:nvSpPr>
              <p:cNvPr id="441" name="Shape 44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DEPLOYMENT</a:t>
                </a:r>
              </a:p>
            </p:txBody>
          </p:sp>
          <p:pic>
            <p:nvPicPr>
              <p:cNvPr id="442" name="_-28.png"/>
              <p:cNvPicPr/>
              <p:nvPr/>
            </p:nvPicPr>
            <p:blipFill>
              <a:blip r:embed="rId8">
                <a:extLst/>
              </a:blip>
              <a:srcRect l="21740" t="22692" r="15692" b="17754"/>
              <a:stretch>
                <a:fillRect/>
              </a:stretch>
            </p:blipFill>
            <p:spPr>
              <a:xfrm>
                <a:off x="256899" y="160491"/>
                <a:ext cx="442495" cy="421174"/>
              </a:xfrm>
              <a:prstGeom prst="rect">
                <a:avLst/>
              </a:prstGeom>
              <a:ln w="3175" cap="flat">
                <a:noFill/>
                <a:miter lim="400000"/>
              </a:ln>
              <a:effectLst/>
            </p:spPr>
          </p:pic>
        </p:grpSp>
      </p:grpSp>
      <p:grpSp>
        <p:nvGrpSpPr>
          <p:cNvPr id="449" name="Group 449"/>
          <p:cNvGrpSpPr/>
          <p:nvPr/>
        </p:nvGrpSpPr>
        <p:grpSpPr>
          <a:xfrm>
            <a:off x="451445" y="3370201"/>
            <a:ext cx="986880" cy="1039813"/>
            <a:chOff x="55974" y="0"/>
            <a:chExt cx="986879" cy="103981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8" name="Group 448"/>
            <p:cNvGrpSpPr/>
            <p:nvPr/>
          </p:nvGrpSpPr>
          <p:grpSpPr>
            <a:xfrm>
              <a:off x="55974" y="114432"/>
              <a:ext cx="986881" cy="925381"/>
              <a:chOff x="70279" y="114432"/>
              <a:chExt cx="986879" cy="925380"/>
            </a:xfrm>
          </p:grpSpPr>
          <p:sp>
            <p:nvSpPr>
              <p:cNvPr id="446" name="Shape 446"/>
              <p:cNvSpPr/>
              <p:nvPr/>
            </p:nvSpPr>
            <p:spPr>
              <a:xfrm>
                <a:off x="70279" y="707231"/>
                <a:ext cx="9868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COLLABORATIVE</a:t>
                </a:r>
              </a:p>
              <a:p>
                <a:pPr lvl="0">
                  <a:defRPr sz="1800"/>
                </a:pPr>
                <a:r>
                  <a:rPr sz="800" b="1">
                    <a:solidFill>
                      <a:srgbClr val="4277BB"/>
                    </a:solidFill>
                    <a:latin typeface="Helvetica"/>
                    <a:ea typeface="Helvetica"/>
                    <a:cs typeface="Helvetica"/>
                    <a:sym typeface="Helvetica"/>
                  </a:rPr>
                  <a:t>DEVELOPMENT</a:t>
                </a:r>
              </a:p>
            </p:txBody>
          </p:sp>
          <p:pic>
            <p:nvPicPr>
              <p:cNvPr id="447" name="_-27.png"/>
              <p:cNvPicPr/>
              <p:nvPr/>
            </p:nvPicPr>
            <p:blipFill>
              <a:blip r:embed="rId9">
                <a:extLst/>
              </a:blip>
              <a:srcRect l="18741" t="16180" r="17893" b="21307"/>
              <a:stretch>
                <a:fillRect/>
              </a:stretch>
            </p:blipFill>
            <p:spPr>
              <a:xfrm>
                <a:off x="342648" y="114432"/>
                <a:ext cx="448139" cy="442109"/>
              </a:xfrm>
              <a:prstGeom prst="rect">
                <a:avLst/>
              </a:prstGeom>
              <a:ln w="3175" cap="flat">
                <a:noFill/>
                <a:miter lim="400000"/>
              </a:ln>
              <a:effectLst/>
            </p:spPr>
          </p:pic>
        </p:grpSp>
      </p:grpSp>
      <p:grpSp>
        <p:nvGrpSpPr>
          <p:cNvPr id="454" name="Group 454"/>
          <p:cNvGrpSpPr/>
          <p:nvPr/>
        </p:nvGrpSpPr>
        <p:grpSpPr>
          <a:xfrm>
            <a:off x="591270" y="2076444"/>
            <a:ext cx="707233" cy="912813"/>
            <a:chOff x="303" y="0"/>
            <a:chExt cx="707231" cy="91281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87415" y="142114"/>
              <a:ext cx="514748" cy="770699"/>
              <a:chOff x="87415" y="142114"/>
              <a:chExt cx="514746" cy="770698"/>
            </a:xfrm>
          </p:grpSpPr>
          <p:sp>
            <p:nvSpPr>
              <p:cNvPr id="451" name="Shape 451"/>
              <p:cNvSpPr/>
              <p:nvPr/>
            </p:nvSpPr>
            <p:spPr>
              <a:xfrm>
                <a:off x="87415" y="707231"/>
                <a:ext cx="51474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DEVOPS</a:t>
                </a:r>
              </a:p>
            </p:txBody>
          </p:sp>
          <p:pic>
            <p:nvPicPr>
              <p:cNvPr id="452" name="_-26.png"/>
              <p:cNvPicPr/>
              <p:nvPr/>
            </p:nvPicPr>
            <p:blipFill>
              <a:blip r:embed="rId10">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Software development method to bring Development and Operations closer.</a:t>
            </a:r>
          </a:p>
        </p:txBody>
      </p:sp>
      <p:sp>
        <p:nvSpPr>
          <p:cNvPr id="459" name="Shape 459"/>
          <p:cNvSpPr/>
          <p:nvPr/>
        </p:nvSpPr>
        <p:spPr>
          <a:xfrm>
            <a:off x="1490506" y="3495159"/>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Team members and stakeholders continually communicate plans, tasks, issues, and feedback.</a:t>
            </a:r>
          </a:p>
        </p:txBody>
      </p:sp>
      <p:sp>
        <p:nvSpPr>
          <p:cNvPr id="460" name="Shape 460"/>
          <p:cNvSpPr/>
          <p:nvPr/>
        </p:nvSpPr>
        <p:spPr>
          <a:xfrm>
            <a:off x="1505423" y="4770601"/>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Automated deployment of apps, middleware, test data, and utilities to test and production environments on demand.</a:t>
            </a:r>
          </a:p>
        </p:txBody>
      </p:sp>
      <p:sp>
        <p:nvSpPr>
          <p:cNvPr id="461" name="Shape 461"/>
          <p:cNvSpPr/>
          <p:nvPr/>
        </p:nvSpPr>
        <p:spPr>
          <a:xfrm>
            <a:off x="5065314" y="2137813"/>
            <a:ext cx="1929048"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Test cases are executed automatically and continuously after deployments have completed in production-like circumstances.</a:t>
            </a:r>
          </a:p>
        </p:txBody>
      </p:sp>
      <p:sp>
        <p:nvSpPr>
          <p:cNvPr id="462" name="Shape 462"/>
          <p:cNvSpPr/>
          <p:nvPr/>
        </p:nvSpPr>
        <p:spPr>
          <a:xfrm>
            <a:off x="5029071" y="3339901"/>
            <a:ext cx="1709676"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 performance metrics and user experience data is continuously collected and used to make corrections and plan changes.</a:t>
            </a:r>
          </a:p>
        </p:txBody>
      </p:sp>
      <p:sp>
        <p:nvSpPr>
          <p:cNvPr id="463" name="Shape 463"/>
          <p:cNvSpPr/>
          <p:nvPr/>
        </p:nvSpPr>
        <p:spPr>
          <a:xfrm>
            <a:off x="5048413" y="4776662"/>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Continually reviewing planned work and updating priorities.</a:t>
            </a:r>
          </a:p>
        </p:txBody>
      </p:sp>
      <p:sp>
        <p:nvSpPr>
          <p:cNvPr id="464" name="Shape 464"/>
          <p:cNvSpPr/>
          <p:nvPr/>
        </p:nvSpPr>
        <p:spPr>
          <a:xfrm>
            <a:off x="5037629" y="6226803"/>
            <a:ext cx="1813291"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Apps are released into production on an as-needed basis or coordinated in a scheduled, planned release.</a:t>
            </a:r>
          </a:p>
        </p:txBody>
      </p:sp>
      <p:sp>
        <p:nvSpPr>
          <p:cNvPr id="468" name="Shape 468"/>
          <p:cNvSpPr/>
          <p:nvPr/>
        </p:nvSpPr>
        <p:spPr>
          <a:xfrm>
            <a:off x="8185276" y="2129043"/>
            <a:ext cx="1929049"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are provisioned using software defined environment templates and automated, self-service utilities.</a:t>
            </a:r>
          </a:p>
        </p:txBody>
      </p:sp>
      <p:sp>
        <p:nvSpPr>
          <p:cNvPr id="469" name="Shape 469"/>
          <p:cNvSpPr/>
          <p:nvPr/>
        </p:nvSpPr>
        <p:spPr>
          <a:xfrm>
            <a:off x="8193028" y="3447265"/>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t>
            </a:r>
            <a:r>
              <a:rPr lang="en-US" sz="1000" dirty="0"/>
              <a:t>Icon utilized in Service Management to represent DEVOPS</a:t>
            </a:r>
            <a:r>
              <a:rPr sz="1000" dirty="0"/>
              <a:t>)</a:t>
            </a:r>
          </a:p>
        </p:txBody>
      </p:sp>
      <p:sp>
        <p:nvSpPr>
          <p:cNvPr id="470" name="Shape 470"/>
          <p:cNvSpPr/>
          <p:nvPr/>
        </p:nvSpPr>
        <p:spPr>
          <a:xfrm>
            <a:off x="1516532" y="6232919"/>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Detailed recording and updating of information that describes an enterprise’s hardware and software.</a:t>
            </a:r>
          </a:p>
        </p:txBody>
      </p:sp>
      <p:grpSp>
        <p:nvGrpSpPr>
          <p:cNvPr id="2" name="Group 1">
            <a:extLst>
              <a:ext uri="{FF2B5EF4-FFF2-40B4-BE49-F238E27FC236}">
                <a16:creationId xmlns:a16="http://schemas.microsoft.com/office/drawing/2014/main" id="{CEA53B2C-9DE0-9D41-8B19-EC29E468E8F2}"/>
              </a:ext>
            </a:extLst>
          </p:cNvPr>
          <p:cNvGrpSpPr/>
          <p:nvPr/>
        </p:nvGrpSpPr>
        <p:grpSpPr>
          <a:xfrm>
            <a:off x="7208195" y="3379699"/>
            <a:ext cx="707233" cy="820840"/>
            <a:chOff x="6852435" y="3291235"/>
            <a:chExt cx="707233" cy="820840"/>
          </a:xfrm>
        </p:grpSpPr>
        <p:grpSp>
          <p:nvGrpSpPr>
            <p:cNvPr id="467" name="Group 467"/>
            <p:cNvGrpSpPr/>
            <p:nvPr/>
          </p:nvGrpSpPr>
          <p:grpSpPr>
            <a:xfrm>
              <a:off x="6852435" y="3291235"/>
              <a:ext cx="707233" cy="820840"/>
              <a:chOff x="1694" y="9504"/>
              <a:chExt cx="707232" cy="820838"/>
            </a:xfrm>
          </p:grpSpPr>
          <p:sp>
            <p:nvSpPr>
              <p:cNvPr id="465" name="Shape 465"/>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66" name="Shape 466"/>
              <p:cNvSpPr/>
              <p:nvPr/>
            </p:nvSpPr>
            <p:spPr>
              <a:xfrm>
                <a:off x="138812" y="707231"/>
                <a:ext cx="429604"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DEVOPS</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2706" y="3402356"/>
              <a:ext cx="463296" cy="475488"/>
            </a:xfrm>
            <a:prstGeom prst="rect">
              <a:avLst/>
            </a:prstGeom>
          </p:spPr>
        </p:pic>
      </p:grpSp>
      <p:sp>
        <p:nvSpPr>
          <p:cNvPr id="64" name="Shape 469">
            <a:extLst>
              <a:ext uri="{FF2B5EF4-FFF2-40B4-BE49-F238E27FC236}">
                <a16:creationId xmlns:a16="http://schemas.microsoft.com/office/drawing/2014/main" id="{DC13C3E7-F330-A44E-B4A7-5DBF5BEE5F83}"/>
              </a:ext>
            </a:extLst>
          </p:cNvPr>
          <p:cNvSpPr/>
          <p:nvPr/>
        </p:nvSpPr>
        <p:spPr>
          <a:xfrm>
            <a:off x="8217290" y="4852706"/>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a:t>
            </a:r>
          </a:p>
          <a:p>
            <a:pPr lvl="0">
              <a:defRPr sz="1800"/>
            </a:pPr>
            <a:endParaRPr sz="1000" dirty="0"/>
          </a:p>
        </p:txBody>
      </p:sp>
      <p:grpSp>
        <p:nvGrpSpPr>
          <p:cNvPr id="65" name="Group 64">
            <a:extLst>
              <a:ext uri="{FF2B5EF4-FFF2-40B4-BE49-F238E27FC236}">
                <a16:creationId xmlns:a16="http://schemas.microsoft.com/office/drawing/2014/main" id="{2333AB79-D23B-7A45-89DF-5852392669E2}"/>
              </a:ext>
            </a:extLst>
          </p:cNvPr>
          <p:cNvGrpSpPr/>
          <p:nvPr/>
        </p:nvGrpSpPr>
        <p:grpSpPr>
          <a:xfrm>
            <a:off x="7083442" y="4785140"/>
            <a:ext cx="1001877" cy="943949"/>
            <a:chOff x="6703420" y="3291235"/>
            <a:chExt cx="1001877" cy="943949"/>
          </a:xfrm>
        </p:grpSpPr>
        <p:grpSp>
          <p:nvGrpSpPr>
            <p:cNvPr id="66" name="Group 467">
              <a:extLst>
                <a:ext uri="{FF2B5EF4-FFF2-40B4-BE49-F238E27FC236}">
                  <a16:creationId xmlns:a16="http://schemas.microsoft.com/office/drawing/2014/main" id="{4CE3D008-A81A-B143-A838-D8F43D0A26D5}"/>
                </a:ext>
              </a:extLst>
            </p:cNvPr>
            <p:cNvGrpSpPr/>
            <p:nvPr/>
          </p:nvGrpSpPr>
          <p:grpSpPr>
            <a:xfrm>
              <a:off x="6703420" y="3291235"/>
              <a:ext cx="1001877" cy="943949"/>
              <a:chOff x="-147321" y="9504"/>
              <a:chExt cx="1001876" cy="943947"/>
            </a:xfrm>
          </p:grpSpPr>
          <p:sp>
            <p:nvSpPr>
              <p:cNvPr id="68" name="Shape 465">
                <a:extLst>
                  <a:ext uri="{FF2B5EF4-FFF2-40B4-BE49-F238E27FC236}">
                    <a16:creationId xmlns:a16="http://schemas.microsoft.com/office/drawing/2014/main" id="{497D96B2-724D-DD47-B695-4C1B5C5C6FCD}"/>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66">
                <a:extLst>
                  <a:ext uri="{FF2B5EF4-FFF2-40B4-BE49-F238E27FC236}">
                    <a16:creationId xmlns:a16="http://schemas.microsoft.com/office/drawing/2014/main" id="{A899E13C-3F13-0D46-9968-1070EFA9B697}"/>
                  </a:ext>
                </a:extLst>
              </p:cNvPr>
              <p:cNvSpPr/>
              <p:nvPr/>
            </p:nvSpPr>
            <p:spPr>
              <a:xfrm>
                <a:off x="-147321" y="707231"/>
                <a:ext cx="10018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TRANSFORMATION </a:t>
                </a:r>
              </a:p>
              <a:p>
                <a:pPr lvl="0">
                  <a:defRPr sz="1800" b="0">
                    <a:solidFill>
                      <a:srgbClr val="000000"/>
                    </a:solidFill>
                  </a:defRPr>
                </a:pPr>
                <a:r>
                  <a:rPr lang="en-US" sz="800" b="1" dirty="0">
                    <a:solidFill>
                      <a:srgbClr val="4277BB"/>
                    </a:solidFill>
                  </a:rPr>
                  <a:t>ADVISOR</a:t>
                </a:r>
                <a:endParaRPr sz="800" b="1" dirty="0">
                  <a:solidFill>
                    <a:srgbClr val="4277BB"/>
                  </a:solidFill>
                </a:endParaRPr>
              </a:p>
            </p:txBody>
          </p:sp>
        </p:grpSp>
        <p:pic>
          <p:nvPicPr>
            <p:cNvPr id="67" name="Picture 66">
              <a:extLst>
                <a:ext uri="{FF2B5EF4-FFF2-40B4-BE49-F238E27FC236}">
                  <a16:creationId xmlns:a16="http://schemas.microsoft.com/office/drawing/2014/main" id="{48994A8F-41D0-8344-AFCF-294303955DB6}"/>
                </a:ext>
              </a:extLst>
            </p:cNvPr>
            <p:cNvPicPr>
              <a:picLocks noChangeAspect="1"/>
            </p:cNvPicPr>
            <p:nvPr/>
          </p:nvPicPr>
          <p:blipFill>
            <a:blip r:embed="rId12"/>
            <a:stretch>
              <a:fillRect/>
            </a:stretch>
          </p:blipFill>
          <p:spPr>
            <a:xfrm>
              <a:off x="6980468" y="3384016"/>
              <a:ext cx="419100" cy="533400"/>
            </a:xfrm>
            <a:prstGeom prst="rect">
              <a:avLst/>
            </a:prstGeom>
          </p:spPr>
        </p:pic>
      </p:grpSp>
      <p:sp>
        <p:nvSpPr>
          <p:cNvPr id="70" name="Shape 469">
            <a:extLst>
              <a:ext uri="{FF2B5EF4-FFF2-40B4-BE49-F238E27FC236}">
                <a16:creationId xmlns:a16="http://schemas.microsoft.com/office/drawing/2014/main" id="{BB753D52-588F-294F-AEA2-16C1311FD4E3}"/>
              </a:ext>
            </a:extLst>
          </p:cNvPr>
          <p:cNvSpPr/>
          <p:nvPr/>
        </p:nvSpPr>
        <p:spPr>
          <a:xfrm>
            <a:off x="8216662" y="6222239"/>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automating for deployment of multiple containers.</a:t>
            </a:r>
          </a:p>
          <a:p>
            <a:pPr lvl="0">
              <a:defRPr sz="1800"/>
            </a:pPr>
            <a:endParaRPr sz="1000" dirty="0"/>
          </a:p>
        </p:txBody>
      </p:sp>
      <p:grpSp>
        <p:nvGrpSpPr>
          <p:cNvPr id="4" name="Group 3">
            <a:extLst>
              <a:ext uri="{FF2B5EF4-FFF2-40B4-BE49-F238E27FC236}">
                <a16:creationId xmlns:a16="http://schemas.microsoft.com/office/drawing/2014/main" id="{E6C990CE-E428-104A-B2C4-8678B00A91B3}"/>
              </a:ext>
            </a:extLst>
          </p:cNvPr>
          <p:cNvGrpSpPr/>
          <p:nvPr/>
        </p:nvGrpSpPr>
        <p:grpSpPr>
          <a:xfrm>
            <a:off x="7136518" y="6154673"/>
            <a:ext cx="894476" cy="943949"/>
            <a:chOff x="7136518" y="6154673"/>
            <a:chExt cx="894476" cy="943949"/>
          </a:xfrm>
        </p:grpSpPr>
        <p:grpSp>
          <p:nvGrpSpPr>
            <p:cNvPr id="72" name="Group 467">
              <a:extLst>
                <a:ext uri="{FF2B5EF4-FFF2-40B4-BE49-F238E27FC236}">
                  <a16:creationId xmlns:a16="http://schemas.microsoft.com/office/drawing/2014/main" id="{6FA1CBC0-073D-B24A-8A2D-337810C12CE2}"/>
                </a:ext>
              </a:extLst>
            </p:cNvPr>
            <p:cNvGrpSpPr/>
            <p:nvPr/>
          </p:nvGrpSpPr>
          <p:grpSpPr>
            <a:xfrm>
              <a:off x="7136518" y="6154673"/>
              <a:ext cx="894476" cy="943949"/>
              <a:chOff x="-93617" y="9504"/>
              <a:chExt cx="894475" cy="943947"/>
            </a:xfrm>
          </p:grpSpPr>
          <p:sp>
            <p:nvSpPr>
              <p:cNvPr id="74" name="Shape 465">
                <a:extLst>
                  <a:ext uri="{FF2B5EF4-FFF2-40B4-BE49-F238E27FC236}">
                    <a16:creationId xmlns:a16="http://schemas.microsoft.com/office/drawing/2014/main" id="{05EA3219-E348-6740-B4F0-C8F4284294B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5" name="Shape 466">
                <a:extLst>
                  <a:ext uri="{FF2B5EF4-FFF2-40B4-BE49-F238E27FC236}">
                    <a16:creationId xmlns:a16="http://schemas.microsoft.com/office/drawing/2014/main" id="{D0B19FC7-3060-4143-8F02-F94D50879FD5}"/>
                  </a:ext>
                </a:extLst>
              </p:cNvPr>
              <p:cNvSpPr/>
              <p:nvPr/>
            </p:nvSpPr>
            <p:spPr>
              <a:xfrm>
                <a:off x="-93617"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3" name="Picture 2">
              <a:extLst>
                <a:ext uri="{FF2B5EF4-FFF2-40B4-BE49-F238E27FC236}">
                  <a16:creationId xmlns:a16="http://schemas.microsoft.com/office/drawing/2014/main" id="{4697CE76-AEE3-0147-9FC3-E242A1716996}"/>
                </a:ext>
              </a:extLst>
            </p:cNvPr>
            <p:cNvPicPr>
              <a:picLocks noChangeAspect="1"/>
            </p:cNvPicPr>
            <p:nvPr/>
          </p:nvPicPr>
          <p:blipFill>
            <a:blip r:embed="rId13"/>
            <a:stretch>
              <a:fillRect/>
            </a:stretch>
          </p:blipFill>
          <p:spPr>
            <a:xfrm>
              <a:off x="7324208" y="6279719"/>
              <a:ext cx="516159" cy="444470"/>
            </a:xfrm>
            <a:prstGeom prst="rect">
              <a:avLst/>
            </a:prstGeom>
          </p:spPr>
        </p:pic>
      </p:gr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4" name="Group 454"/>
          <p:cNvGrpSpPr/>
          <p:nvPr/>
        </p:nvGrpSpPr>
        <p:grpSpPr>
          <a:xfrm>
            <a:off x="591114" y="2076444"/>
            <a:ext cx="707389" cy="953453"/>
            <a:chOff x="147" y="0"/>
            <a:chExt cx="707388" cy="95345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147" y="142114"/>
              <a:ext cx="689289" cy="811338"/>
              <a:chOff x="147" y="142114"/>
              <a:chExt cx="689288" cy="811337"/>
            </a:xfrm>
          </p:grpSpPr>
          <p:sp>
            <p:nvSpPr>
              <p:cNvPr id="451" name="Shape 451"/>
              <p:cNvSpPr/>
              <p:nvPr/>
            </p:nvSpPr>
            <p:spPr>
              <a:xfrm>
                <a:off x="147" y="707231"/>
                <a:ext cx="6892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CONTINUOUS</a:t>
                </a:r>
              </a:p>
              <a:p>
                <a:pPr lvl="0">
                  <a:defRPr sz="1800" b="0">
                    <a:solidFill>
                      <a:srgbClr val="000000"/>
                    </a:solidFill>
                  </a:defRPr>
                </a:pPr>
                <a:r>
                  <a:rPr lang="en-US" sz="800" b="1" dirty="0">
                    <a:solidFill>
                      <a:srgbClr val="4277BB"/>
                    </a:solidFill>
                  </a:rPr>
                  <a:t> BUILD</a:t>
                </a:r>
                <a:endParaRPr sz="800" b="1" dirty="0">
                  <a:solidFill>
                    <a:srgbClr val="4277BB"/>
                  </a:solidFill>
                </a:endParaRPr>
              </a:p>
            </p:txBody>
          </p:sp>
          <p:pic>
            <p:nvPicPr>
              <p:cNvPr id="452" name="_-26.png"/>
              <p:cNvPicPr/>
              <p:nvPr/>
            </p:nvPicPr>
            <p:blipFill>
              <a:blip r:embed="rId2">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Continuously building Docker images is required for development.</a:t>
            </a:r>
          </a:p>
        </p:txBody>
      </p:sp>
      <p:sp>
        <p:nvSpPr>
          <p:cNvPr id="459" name="Shape 459"/>
          <p:cNvSpPr/>
          <p:nvPr/>
        </p:nvSpPr>
        <p:spPr>
          <a:xfrm>
            <a:off x="1490506" y="3495159"/>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that automatically pull in dependencies during a build process.</a:t>
            </a:r>
          </a:p>
        </p:txBody>
      </p:sp>
      <p:grpSp>
        <p:nvGrpSpPr>
          <p:cNvPr id="6" name="Group 5">
            <a:extLst>
              <a:ext uri="{FF2B5EF4-FFF2-40B4-BE49-F238E27FC236}">
                <a16:creationId xmlns:a16="http://schemas.microsoft.com/office/drawing/2014/main" id="{FFCFC66E-546A-7F4F-8791-7D625C089BE8}"/>
              </a:ext>
            </a:extLst>
          </p:cNvPr>
          <p:cNvGrpSpPr/>
          <p:nvPr/>
        </p:nvGrpSpPr>
        <p:grpSpPr>
          <a:xfrm>
            <a:off x="557765" y="3370201"/>
            <a:ext cx="774250" cy="953453"/>
            <a:chOff x="557765" y="3370201"/>
            <a:chExt cx="774250" cy="953453"/>
          </a:xfrm>
        </p:grpSpPr>
        <p:grpSp>
          <p:nvGrpSpPr>
            <p:cNvPr id="449" name="Group 449"/>
            <p:cNvGrpSpPr/>
            <p:nvPr/>
          </p:nvGrpSpPr>
          <p:grpSpPr>
            <a:xfrm>
              <a:off x="557765" y="3370201"/>
              <a:ext cx="774250" cy="953453"/>
              <a:chOff x="162294" y="0"/>
              <a:chExt cx="774249" cy="95345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46" name="Shape 446"/>
              <p:cNvSpPr/>
              <p:nvPr/>
            </p:nvSpPr>
            <p:spPr>
              <a:xfrm>
                <a:off x="162294" y="707231"/>
                <a:ext cx="77424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DEPENDENCY</a:t>
                </a:r>
              </a:p>
              <a:p>
                <a:pPr lvl="0">
                  <a:defRPr sz="1800"/>
                </a:pPr>
                <a:r>
                  <a:rPr lang="en-US" sz="800" b="1" dirty="0">
                    <a:solidFill>
                      <a:srgbClr val="4277BB"/>
                    </a:solidFill>
                    <a:latin typeface="Helvetica"/>
                    <a:ea typeface="Helvetica"/>
                    <a:cs typeface="Helvetica"/>
                    <a:sym typeface="Helvetica"/>
                  </a:rPr>
                  <a:t> MANAGEMENT</a:t>
                </a:r>
                <a:endParaRPr sz="800" b="1"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id="{51E4215C-AC07-E94E-9584-9B839BE6248D}"/>
                </a:ext>
              </a:extLst>
            </p:cNvPr>
            <p:cNvPicPr>
              <a:picLocks noChangeAspect="1"/>
            </p:cNvPicPr>
            <p:nvPr/>
          </p:nvPicPr>
          <p:blipFill>
            <a:blip r:embed="rId3"/>
            <a:stretch>
              <a:fillRect/>
            </a:stretch>
          </p:blipFill>
          <p:spPr>
            <a:xfrm>
              <a:off x="715523" y="3513068"/>
              <a:ext cx="437187" cy="452262"/>
            </a:xfrm>
            <a:prstGeom prst="rect">
              <a:avLst/>
            </a:prstGeom>
          </p:spPr>
        </p:pic>
      </p:grpSp>
    </p:spTree>
    <p:extLst>
      <p:ext uri="{BB962C8B-B14F-4D97-AF65-F5344CB8AC3E}">
        <p14:creationId xmlns:p14="http://schemas.microsoft.com/office/powerpoint/2010/main" val="286902316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476"/>
          <p:cNvGrpSpPr/>
          <p:nvPr/>
        </p:nvGrpSpPr>
        <p:grpSpPr>
          <a:xfrm>
            <a:off x="395860" y="4656550"/>
            <a:ext cx="707233" cy="914058"/>
            <a:chOff x="0" y="0"/>
            <a:chExt cx="707231" cy="914057"/>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5" name="Group 475"/>
            <p:cNvGrpSpPr/>
            <p:nvPr/>
          </p:nvGrpSpPr>
          <p:grpSpPr>
            <a:xfrm>
              <a:off x="56024" y="215504"/>
              <a:ext cx="610544" cy="698554"/>
              <a:chOff x="48344" y="214260"/>
              <a:chExt cx="610542" cy="698552"/>
            </a:xfrm>
          </p:grpSpPr>
          <p:sp>
            <p:nvSpPr>
              <p:cNvPr id="473" name="Shape 473"/>
              <p:cNvSpPr/>
              <p:nvPr/>
            </p:nvSpPr>
            <p:spPr>
              <a:xfrm>
                <a:off x="48344" y="707231"/>
                <a:ext cx="61054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FIREWALL</a:t>
                </a:r>
              </a:p>
            </p:txBody>
          </p:sp>
          <p:pic>
            <p:nvPicPr>
              <p:cNvPr id="474" name="_-48.png"/>
              <p:cNvPicPr/>
              <p:nvPr/>
            </p:nvPicPr>
            <p:blipFill>
              <a:blip r:embed="rId2">
                <a:extLst/>
              </a:blip>
              <a:srcRect l="15658" t="30618" r="15658" b="30618"/>
              <a:stretch>
                <a:fillRect/>
              </a:stretch>
            </p:blipFill>
            <p:spPr>
              <a:xfrm>
                <a:off x="110741" y="214260"/>
                <a:ext cx="485749" cy="273054"/>
              </a:xfrm>
              <a:prstGeom prst="rect">
                <a:avLst/>
              </a:prstGeom>
              <a:ln w="3175" cap="flat">
                <a:noFill/>
                <a:miter lim="400000"/>
              </a:ln>
              <a:effectLst/>
            </p:spPr>
          </p:pic>
        </p:grpSp>
      </p:grpSp>
      <p:grpSp>
        <p:nvGrpSpPr>
          <p:cNvPr id="481" name="Group 481"/>
          <p:cNvGrpSpPr/>
          <p:nvPr/>
        </p:nvGrpSpPr>
        <p:grpSpPr>
          <a:xfrm>
            <a:off x="395822" y="3295301"/>
            <a:ext cx="707232" cy="914059"/>
            <a:chOff x="0" y="0"/>
            <a:chExt cx="707231" cy="914057"/>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0" name="Group 480"/>
            <p:cNvGrpSpPr/>
            <p:nvPr/>
          </p:nvGrpSpPr>
          <p:grpSpPr>
            <a:xfrm>
              <a:off x="75304" y="145958"/>
              <a:ext cx="588169" cy="768100"/>
              <a:chOff x="66936" y="144713"/>
              <a:chExt cx="588168" cy="768098"/>
            </a:xfrm>
          </p:grpSpPr>
          <p:sp>
            <p:nvSpPr>
              <p:cNvPr id="478" name="Shape 478"/>
              <p:cNvSpPr/>
              <p:nvPr/>
            </p:nvSpPr>
            <p:spPr>
              <a:xfrm>
                <a:off x="66936" y="707231"/>
                <a:ext cx="58817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GATEWAY</a:t>
                </a:r>
              </a:p>
            </p:txBody>
          </p:sp>
          <p:pic>
            <p:nvPicPr>
              <p:cNvPr id="479" name="_-47.png"/>
              <p:cNvPicPr/>
              <p:nvPr/>
            </p:nvPicPr>
            <p:blipFill>
              <a:blip r:embed="rId3">
                <a:extLst/>
              </a:blip>
              <a:srcRect l="17032" t="20462" r="17032" b="20462"/>
              <a:stretch>
                <a:fillRect/>
              </a:stretch>
            </p:blipFill>
            <p:spPr>
              <a:xfrm>
                <a:off x="120460" y="144713"/>
                <a:ext cx="466311" cy="417805"/>
              </a:xfrm>
              <a:prstGeom prst="rect">
                <a:avLst/>
              </a:prstGeom>
              <a:ln w="3175" cap="flat">
                <a:noFill/>
                <a:miter lim="400000"/>
              </a:ln>
              <a:effectLst/>
            </p:spPr>
          </p:pic>
        </p:grpSp>
      </p:grpSp>
      <p:grpSp>
        <p:nvGrpSpPr>
          <p:cNvPr id="486" name="Group 486"/>
          <p:cNvGrpSpPr/>
          <p:nvPr/>
        </p:nvGrpSpPr>
        <p:grpSpPr>
          <a:xfrm>
            <a:off x="387001" y="1953670"/>
            <a:ext cx="707232" cy="908400"/>
            <a:chOff x="0" y="0"/>
            <a:chExt cx="707231" cy="908399"/>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5" name="Group 485"/>
            <p:cNvGrpSpPr/>
            <p:nvPr/>
          </p:nvGrpSpPr>
          <p:grpSpPr>
            <a:xfrm>
              <a:off x="61919" y="122687"/>
              <a:ext cx="604987" cy="785713"/>
              <a:chOff x="61919" y="121443"/>
              <a:chExt cx="604986" cy="785711"/>
            </a:xfrm>
          </p:grpSpPr>
          <p:sp>
            <p:nvSpPr>
              <p:cNvPr id="483" name="Shape 483"/>
              <p:cNvSpPr/>
              <p:nvPr/>
            </p:nvSpPr>
            <p:spPr>
              <a:xfrm>
                <a:off x="61919" y="701573"/>
                <a:ext cx="60498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SECURITY</a:t>
                </a:r>
              </a:p>
            </p:txBody>
          </p:sp>
          <p:pic>
            <p:nvPicPr>
              <p:cNvPr id="484" name="_-46.png"/>
              <p:cNvPicPr/>
              <p:nvPr/>
            </p:nvPicPr>
            <p:blipFill>
              <a:blip r:embed="rId4">
                <a:extLst/>
              </a:blip>
              <a:srcRect l="26174" t="17171" r="26174" b="17171"/>
              <a:stretch>
                <a:fillRect/>
              </a:stretch>
            </p:blipFill>
            <p:spPr>
              <a:xfrm>
                <a:off x="185113" y="121443"/>
                <a:ext cx="337006" cy="464345"/>
              </a:xfrm>
              <a:prstGeom prst="rect">
                <a:avLst/>
              </a:prstGeom>
              <a:ln w="3175" cap="flat">
                <a:noFill/>
                <a:miter lim="400000"/>
              </a:ln>
              <a:effectLst/>
            </p:spPr>
          </p:pic>
        </p:gr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Security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298938" y="2021387"/>
            <a:ext cx="2049790"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identity and access management and data and app protection. Provides actionable security intelligence across cloud and enterprise environments.</a:t>
            </a:r>
          </a:p>
        </p:txBody>
      </p:sp>
      <p:sp>
        <p:nvSpPr>
          <p:cNvPr id="494" name="Shape 494"/>
          <p:cNvSpPr/>
          <p:nvPr/>
        </p:nvSpPr>
        <p:spPr>
          <a:xfrm>
            <a:off x="1298938" y="3420998"/>
            <a:ext cx="170967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p>
        </p:txBody>
      </p:sp>
      <p:sp>
        <p:nvSpPr>
          <p:cNvPr id="495" name="Shape 495"/>
          <p:cNvSpPr/>
          <p:nvPr/>
        </p:nvSpPr>
        <p:spPr>
          <a:xfrm>
            <a:off x="1298938" y="4644219"/>
            <a:ext cx="225869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that is designed to block unauthorized access while permitting outward communication.</a:t>
            </a:r>
          </a:p>
        </p:txBody>
      </p:sp>
      <p:grpSp>
        <p:nvGrpSpPr>
          <p:cNvPr id="29" name="Group 28">
            <a:extLst>
              <a:ext uri="{FF2B5EF4-FFF2-40B4-BE49-F238E27FC236}">
                <a16:creationId xmlns:a16="http://schemas.microsoft.com/office/drawing/2014/main" id="{EC1283A2-9404-9C40-BF69-D209A13DE0D1}"/>
              </a:ext>
            </a:extLst>
          </p:cNvPr>
          <p:cNvGrpSpPr/>
          <p:nvPr/>
        </p:nvGrpSpPr>
        <p:grpSpPr>
          <a:xfrm>
            <a:off x="4038600" y="2087883"/>
            <a:ext cx="707233" cy="963276"/>
            <a:chOff x="3799610" y="1955107"/>
            <a:chExt cx="707233" cy="963276"/>
          </a:xfrm>
        </p:grpSpPr>
        <p:grpSp>
          <p:nvGrpSpPr>
            <p:cNvPr id="30" name="Group 489">
              <a:extLst>
                <a:ext uri="{FF2B5EF4-FFF2-40B4-BE49-F238E27FC236}">
                  <a16:creationId xmlns:a16="http://schemas.microsoft.com/office/drawing/2014/main" id="{C0EAB8AC-C268-6944-8971-0F8A4544529C}"/>
                </a:ext>
              </a:extLst>
            </p:cNvPr>
            <p:cNvGrpSpPr/>
            <p:nvPr/>
          </p:nvGrpSpPr>
          <p:grpSpPr>
            <a:xfrm>
              <a:off x="3799610" y="1955107"/>
              <a:ext cx="707233" cy="963276"/>
              <a:chOff x="195385" y="0"/>
              <a:chExt cx="707232" cy="963275"/>
            </a:xfrm>
          </p:grpSpPr>
          <p:sp>
            <p:nvSpPr>
              <p:cNvPr id="32" name="Shape 487">
                <a:extLst>
                  <a:ext uri="{FF2B5EF4-FFF2-40B4-BE49-F238E27FC236}">
                    <a16:creationId xmlns:a16="http://schemas.microsoft.com/office/drawing/2014/main" id="{6B1EF4DE-8BA1-FB4D-ADE7-CD2F8B0258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88">
                <a:extLst>
                  <a:ext uri="{FF2B5EF4-FFF2-40B4-BE49-F238E27FC236}">
                    <a16:creationId xmlns:a16="http://schemas.microsoft.com/office/drawing/2014/main" id="{49393F4B-645C-C641-B70B-6B7EB8152ECF}"/>
                  </a:ext>
                </a:extLst>
              </p:cNvPr>
              <p:cNvSpPr/>
              <p:nvPr/>
            </p:nvSpPr>
            <p:spPr>
              <a:xfrm>
                <a:off x="279387" y="717054"/>
                <a:ext cx="52097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REVERSE </a:t>
                </a:r>
              </a:p>
              <a:p>
                <a:pPr lvl="0">
                  <a:defRPr sz="1800" b="0">
                    <a:solidFill>
                      <a:srgbClr val="000000"/>
                    </a:solidFill>
                  </a:defRPr>
                </a:pPr>
                <a:r>
                  <a:rPr lang="en-US" sz="800" b="1" dirty="0">
                    <a:solidFill>
                      <a:srgbClr val="4277BB"/>
                    </a:solidFill>
                  </a:rPr>
                  <a:t>PROXY</a:t>
                </a:r>
                <a:endParaRPr sz="800" b="1" dirty="0">
                  <a:solidFill>
                    <a:srgbClr val="4277BB"/>
                  </a:solidFill>
                </a:endParaRPr>
              </a:p>
            </p:txBody>
          </p:sp>
        </p:gr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5"/>
            <a:stretch>
              <a:fillRect/>
            </a:stretch>
          </p:blipFill>
          <p:spPr>
            <a:xfrm>
              <a:off x="3929735" y="2072336"/>
              <a:ext cx="457200" cy="469900"/>
            </a:xfrm>
            <a:prstGeom prst="rect">
              <a:avLst/>
            </a:prstGeom>
          </p:spPr>
        </p:pic>
      </p:grpSp>
      <p:sp>
        <p:nvSpPr>
          <p:cNvPr id="34" name="Shape 496">
            <a:extLst>
              <a:ext uri="{FF2B5EF4-FFF2-40B4-BE49-F238E27FC236}">
                <a16:creationId xmlns:a16="http://schemas.microsoft.com/office/drawing/2014/main" id="{0FB61B05-6A6C-0645-A3B4-E225A8D594F5}"/>
              </a:ext>
            </a:extLst>
          </p:cNvPr>
          <p:cNvSpPr/>
          <p:nvPr/>
        </p:nvSpPr>
        <p:spPr>
          <a:xfrm>
            <a:off x="4963216" y="1887839"/>
            <a:ext cx="2049790" cy="161069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Brokers all access to API management platform components with a common SSO portal to orchestrate the authentication process. Acts as a proxy to all interactions between the users and the API platform components.</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914587" y="3397137"/>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security protects against network-level threats and attacks with intrusion prevention and detection, including those that tunnel through encrypted web transactions and web applications that are deployed within the system. </a:t>
            </a:r>
            <a:endParaRPr sz="1000" dirty="0"/>
          </a:p>
        </p:txBody>
      </p:sp>
      <p:grpSp>
        <p:nvGrpSpPr>
          <p:cNvPr id="4" name="Group 3">
            <a:extLst>
              <a:ext uri="{FF2B5EF4-FFF2-40B4-BE49-F238E27FC236}">
                <a16:creationId xmlns:a16="http://schemas.microsoft.com/office/drawing/2014/main" id="{8A99A8F2-E606-BC44-A3F2-7B3E4A5E6336}"/>
              </a:ext>
            </a:extLst>
          </p:cNvPr>
          <p:cNvGrpSpPr/>
          <p:nvPr/>
        </p:nvGrpSpPr>
        <p:grpSpPr>
          <a:xfrm>
            <a:off x="3896580" y="3397137"/>
            <a:ext cx="973023" cy="963276"/>
            <a:chOff x="3896580" y="3397137"/>
            <a:chExt cx="973023" cy="963276"/>
          </a:xfrm>
        </p:grpSpPr>
        <p:grpSp>
          <p:nvGrpSpPr>
            <p:cNvPr id="36" name="Group 489">
              <a:extLst>
                <a:ext uri="{FF2B5EF4-FFF2-40B4-BE49-F238E27FC236}">
                  <a16:creationId xmlns:a16="http://schemas.microsoft.com/office/drawing/2014/main" id="{80E19AC3-CBC8-DE49-BD6D-216EFA417014}"/>
                </a:ext>
              </a:extLst>
            </p:cNvPr>
            <p:cNvGrpSpPr/>
            <p:nvPr/>
          </p:nvGrpSpPr>
          <p:grpSpPr>
            <a:xfrm>
              <a:off x="3896580" y="3397137"/>
              <a:ext cx="973023" cy="963276"/>
              <a:chOff x="53365" y="0"/>
              <a:chExt cx="973022" cy="963275"/>
            </a:xfrm>
          </p:grpSpPr>
          <p:sp>
            <p:nvSpPr>
              <p:cNvPr id="38" name="Shape 487">
                <a:extLst>
                  <a:ext uri="{FF2B5EF4-FFF2-40B4-BE49-F238E27FC236}">
                    <a16:creationId xmlns:a16="http://schemas.microsoft.com/office/drawing/2014/main" id="{012C6BD4-C3F8-834B-8D0C-F71CA5B6D27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9" name="Shape 488">
                <a:extLst>
                  <a:ext uri="{FF2B5EF4-FFF2-40B4-BE49-F238E27FC236}">
                    <a16:creationId xmlns:a16="http://schemas.microsoft.com/office/drawing/2014/main" id="{62C30342-024C-2C4E-8D6F-999390116A10}"/>
                  </a:ext>
                </a:extLst>
              </p:cNvPr>
              <p:cNvSpPr/>
              <p:nvPr/>
            </p:nvSpPr>
            <p:spPr>
              <a:xfrm>
                <a:off x="53365" y="717054"/>
                <a:ext cx="9730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grpSp>
        <p:pic>
          <p:nvPicPr>
            <p:cNvPr id="3" name="Picture 2">
              <a:extLst>
                <a:ext uri="{FF2B5EF4-FFF2-40B4-BE49-F238E27FC236}">
                  <a16:creationId xmlns:a16="http://schemas.microsoft.com/office/drawing/2014/main" id="{ED6049CF-9B42-FD43-8857-23926240671F}"/>
                </a:ext>
              </a:extLst>
            </p:cNvPr>
            <p:cNvPicPr>
              <a:picLocks noChangeAspect="1"/>
            </p:cNvPicPr>
            <p:nvPr/>
          </p:nvPicPr>
          <p:blipFill>
            <a:blip r:embed="rId6"/>
            <a:stretch>
              <a:fillRect/>
            </a:stretch>
          </p:blipFill>
          <p:spPr>
            <a:xfrm>
              <a:off x="4145849" y="3564568"/>
              <a:ext cx="482600" cy="368300"/>
            </a:xfrm>
            <a:prstGeom prst="rect">
              <a:avLst/>
            </a:prstGeom>
          </p:spPr>
        </p:pic>
      </p:grpSp>
      <p:sp>
        <p:nvSpPr>
          <p:cNvPr id="49" name="Shape 496">
            <a:extLst>
              <a:ext uri="{FF2B5EF4-FFF2-40B4-BE49-F238E27FC236}">
                <a16:creationId xmlns:a16="http://schemas.microsoft.com/office/drawing/2014/main" id="{D161BEEE-29C8-E847-AFA0-0CDC0745EC3F}"/>
              </a:ext>
            </a:extLst>
          </p:cNvPr>
          <p:cNvSpPr/>
          <p:nvPr/>
        </p:nvSpPr>
        <p:spPr>
          <a:xfrm>
            <a:off x="4919265" y="5068539"/>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Continues to monitor assets and information for advanced threat.</a:t>
            </a:r>
          </a:p>
          <a:p>
            <a:pPr lvl="0">
              <a:defRPr sz="1800"/>
            </a:pPr>
            <a:endParaRPr sz="1000" dirty="0"/>
          </a:p>
        </p:txBody>
      </p:sp>
      <p:grpSp>
        <p:nvGrpSpPr>
          <p:cNvPr id="6" name="Group 5">
            <a:extLst>
              <a:ext uri="{FF2B5EF4-FFF2-40B4-BE49-F238E27FC236}">
                <a16:creationId xmlns:a16="http://schemas.microsoft.com/office/drawing/2014/main" id="{C4ED24FE-FAB1-B642-AE02-365BE5120626}"/>
              </a:ext>
            </a:extLst>
          </p:cNvPr>
          <p:cNvGrpSpPr/>
          <p:nvPr/>
        </p:nvGrpSpPr>
        <p:grpSpPr>
          <a:xfrm>
            <a:off x="3761128" y="4800934"/>
            <a:ext cx="1243930" cy="963276"/>
            <a:chOff x="3761128" y="4800934"/>
            <a:chExt cx="1243930" cy="963276"/>
          </a:xfrm>
        </p:grpSpPr>
        <p:grpSp>
          <p:nvGrpSpPr>
            <p:cNvPr id="45" name="Group 489">
              <a:extLst>
                <a:ext uri="{FF2B5EF4-FFF2-40B4-BE49-F238E27FC236}">
                  <a16:creationId xmlns:a16="http://schemas.microsoft.com/office/drawing/2014/main" id="{38DE7870-37CB-D84B-BEC2-91A7BADB8924}"/>
                </a:ext>
              </a:extLst>
            </p:cNvPr>
            <p:cNvGrpSpPr/>
            <p:nvPr/>
          </p:nvGrpSpPr>
          <p:grpSpPr>
            <a:xfrm>
              <a:off x="3761128" y="4800934"/>
              <a:ext cx="1243930" cy="963276"/>
              <a:chOff x="-82087" y="0"/>
              <a:chExt cx="1243929" cy="963275"/>
            </a:xfrm>
          </p:grpSpPr>
          <p:sp>
            <p:nvSpPr>
              <p:cNvPr id="47" name="Shape 487">
                <a:extLst>
                  <a:ext uri="{FF2B5EF4-FFF2-40B4-BE49-F238E27FC236}">
                    <a16:creationId xmlns:a16="http://schemas.microsoft.com/office/drawing/2014/main" id="{471E184A-619A-E442-9A35-322664F290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 name="Shape 488">
                <a:extLst>
                  <a:ext uri="{FF2B5EF4-FFF2-40B4-BE49-F238E27FC236}">
                    <a16:creationId xmlns:a16="http://schemas.microsoft.com/office/drawing/2014/main" id="{A047005D-6545-4742-BB46-B93348A5B926}"/>
                  </a:ext>
                </a:extLst>
              </p:cNvPr>
              <p:cNvSpPr/>
              <p:nvPr/>
            </p:nvSpPr>
            <p:spPr>
              <a:xfrm>
                <a:off x="-82087" y="717054"/>
                <a:ext cx="124392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SECURITY MONITORING </a:t>
                </a:r>
              </a:p>
              <a:p>
                <a:pPr lvl="0">
                  <a:defRPr sz="1800" b="0">
                    <a:solidFill>
                      <a:srgbClr val="000000"/>
                    </a:solidFill>
                  </a:defRPr>
                </a:pPr>
                <a:r>
                  <a:rPr lang="en-US" sz="800" b="1" dirty="0">
                    <a:solidFill>
                      <a:srgbClr val="4277BB"/>
                    </a:solidFill>
                  </a:rPr>
                  <a:t>&amp; INTELLIGENCE</a:t>
                </a:r>
                <a:endParaRPr sz="800" b="1" dirty="0">
                  <a:solidFill>
                    <a:srgbClr val="4277BB"/>
                  </a:solidFill>
                </a:endParaRPr>
              </a:p>
            </p:txBody>
          </p:sp>
        </p:grpSp>
        <p:pic>
          <p:nvPicPr>
            <p:cNvPr id="5" name="Picture 4">
              <a:extLst>
                <a:ext uri="{FF2B5EF4-FFF2-40B4-BE49-F238E27FC236}">
                  <a16:creationId xmlns:a16="http://schemas.microsoft.com/office/drawing/2014/main" id="{498B22B3-F3FB-3B45-88B8-4E81F3EA5E53}"/>
                </a:ext>
              </a:extLst>
            </p:cNvPr>
            <p:cNvPicPr>
              <a:picLocks noChangeAspect="1"/>
            </p:cNvPicPr>
            <p:nvPr/>
          </p:nvPicPr>
          <p:blipFill>
            <a:blip r:embed="rId7"/>
            <a:stretch>
              <a:fillRect/>
            </a:stretch>
          </p:blipFill>
          <p:spPr>
            <a:xfrm>
              <a:off x="4148139" y="5008581"/>
              <a:ext cx="469900" cy="342900"/>
            </a:xfrm>
            <a:prstGeom prst="rect">
              <a:avLst/>
            </a:prstGeom>
          </p:spPr>
        </p:pic>
      </p:grpSp>
      <p:sp>
        <p:nvSpPr>
          <p:cNvPr id="52" name="Shape 496">
            <a:extLst>
              <a:ext uri="{FF2B5EF4-FFF2-40B4-BE49-F238E27FC236}">
                <a16:creationId xmlns:a16="http://schemas.microsoft.com/office/drawing/2014/main" id="{559F3F45-9419-6646-B7CF-0394B3F6D730}"/>
              </a:ext>
            </a:extLst>
          </p:cNvPr>
          <p:cNvSpPr/>
          <p:nvPr/>
        </p:nvSpPr>
        <p:spPr>
          <a:xfrm>
            <a:off x="8108434" y="4783951"/>
            <a:ext cx="2049790" cy="90281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Manages user id lifecycle, authentication, and authorization to the cloud and to the applications hosted on it. </a:t>
            </a:r>
          </a:p>
          <a:p>
            <a:pPr lvl="0">
              <a:defRPr sz="1800"/>
            </a:pPr>
            <a:endParaRPr sz="1000" dirty="0"/>
          </a:p>
        </p:txBody>
      </p:sp>
      <p:grpSp>
        <p:nvGrpSpPr>
          <p:cNvPr id="8" name="Group 7">
            <a:extLst>
              <a:ext uri="{FF2B5EF4-FFF2-40B4-BE49-F238E27FC236}">
                <a16:creationId xmlns:a16="http://schemas.microsoft.com/office/drawing/2014/main" id="{BACCBC9E-6176-A348-8899-D2FF6CD6F70C}"/>
              </a:ext>
            </a:extLst>
          </p:cNvPr>
          <p:cNvGrpSpPr/>
          <p:nvPr/>
        </p:nvGrpSpPr>
        <p:grpSpPr>
          <a:xfrm>
            <a:off x="6971142" y="4838700"/>
            <a:ext cx="1202252" cy="963276"/>
            <a:chOff x="3781973" y="6140336"/>
            <a:chExt cx="1202252" cy="963276"/>
          </a:xfrm>
        </p:grpSpPr>
        <p:grpSp>
          <p:nvGrpSpPr>
            <p:cNvPr id="54" name="Group 489">
              <a:extLst>
                <a:ext uri="{FF2B5EF4-FFF2-40B4-BE49-F238E27FC236}">
                  <a16:creationId xmlns:a16="http://schemas.microsoft.com/office/drawing/2014/main" id="{0297496C-C9D6-2644-A901-72DF8839EADB}"/>
                </a:ext>
              </a:extLst>
            </p:cNvPr>
            <p:cNvGrpSpPr/>
            <p:nvPr/>
          </p:nvGrpSpPr>
          <p:grpSpPr>
            <a:xfrm>
              <a:off x="3781973" y="6140336"/>
              <a:ext cx="1202252" cy="963276"/>
              <a:chOff x="-61242" y="0"/>
              <a:chExt cx="1202251" cy="963275"/>
            </a:xfrm>
          </p:grpSpPr>
          <p:sp>
            <p:nvSpPr>
              <p:cNvPr id="56" name="Shape 487">
                <a:extLst>
                  <a:ext uri="{FF2B5EF4-FFF2-40B4-BE49-F238E27FC236}">
                    <a16:creationId xmlns:a16="http://schemas.microsoft.com/office/drawing/2014/main" id="{96B95C24-0134-4A44-B4F8-52FC5464AEA2}"/>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 name="Shape 488">
                <a:extLst>
                  <a:ext uri="{FF2B5EF4-FFF2-40B4-BE49-F238E27FC236}">
                    <a16:creationId xmlns:a16="http://schemas.microsoft.com/office/drawing/2014/main" id="{AF461A76-EF63-EB4C-86A4-1C81FEDE6E02}"/>
                  </a:ext>
                </a:extLst>
              </p:cNvPr>
              <p:cNvSpPr/>
              <p:nvPr/>
            </p:nvSpPr>
            <p:spPr>
              <a:xfrm>
                <a:off x="-61242" y="717054"/>
                <a:ext cx="12022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MANAGEMENT</a:t>
                </a:r>
                <a:endParaRPr sz="800" b="1" dirty="0">
                  <a:solidFill>
                    <a:srgbClr val="4277BB"/>
                  </a:solidFill>
                </a:endParaRPr>
              </a:p>
            </p:txBody>
          </p:sp>
        </p:grpSp>
        <p:pic>
          <p:nvPicPr>
            <p:cNvPr id="7" name="Picture 6">
              <a:extLst>
                <a:ext uri="{FF2B5EF4-FFF2-40B4-BE49-F238E27FC236}">
                  <a16:creationId xmlns:a16="http://schemas.microsoft.com/office/drawing/2014/main" id="{24BA86EF-DDA3-6644-83A2-E2C0F977AC56}"/>
                </a:ext>
              </a:extLst>
            </p:cNvPr>
            <p:cNvPicPr>
              <a:picLocks noChangeAspect="1"/>
            </p:cNvPicPr>
            <p:nvPr/>
          </p:nvPicPr>
          <p:blipFill>
            <a:blip r:embed="rId8"/>
            <a:stretch>
              <a:fillRect/>
            </a:stretch>
          </p:blipFill>
          <p:spPr>
            <a:xfrm>
              <a:off x="4192102" y="6272414"/>
              <a:ext cx="381000" cy="469900"/>
            </a:xfrm>
            <a:prstGeom prst="rect">
              <a:avLst/>
            </a:prstGeom>
          </p:spPr>
        </p:pic>
      </p:grpSp>
      <p:sp>
        <p:nvSpPr>
          <p:cNvPr id="60" name="Shape 496">
            <a:extLst>
              <a:ext uri="{FF2B5EF4-FFF2-40B4-BE49-F238E27FC236}">
                <a16:creationId xmlns:a16="http://schemas.microsoft.com/office/drawing/2014/main" id="{8F464F88-A859-AA4C-BE20-B08EEE87AADA}"/>
              </a:ext>
            </a:extLst>
          </p:cNvPr>
          <p:cNvSpPr/>
          <p:nvPr/>
        </p:nvSpPr>
        <p:spPr>
          <a:xfrm>
            <a:off x="8137250" y="2174496"/>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Encrypts and decrypts sensitive data.</a:t>
            </a:r>
          </a:p>
          <a:p>
            <a:pPr lvl="0">
              <a:defRPr sz="1800"/>
            </a:pPr>
            <a:endParaRPr sz="1000" dirty="0"/>
          </a:p>
        </p:txBody>
      </p:sp>
      <p:grpSp>
        <p:nvGrpSpPr>
          <p:cNvPr id="10" name="Group 9">
            <a:extLst>
              <a:ext uri="{FF2B5EF4-FFF2-40B4-BE49-F238E27FC236}">
                <a16:creationId xmlns:a16="http://schemas.microsoft.com/office/drawing/2014/main" id="{71DA315B-EE2B-9246-AA0D-43DC7B80DF06}"/>
              </a:ext>
            </a:extLst>
          </p:cNvPr>
          <p:cNvGrpSpPr/>
          <p:nvPr/>
        </p:nvGrpSpPr>
        <p:grpSpPr>
          <a:xfrm>
            <a:off x="7009572" y="2095875"/>
            <a:ext cx="1183016" cy="963276"/>
            <a:chOff x="7009572" y="2095875"/>
            <a:chExt cx="1183016" cy="963276"/>
          </a:xfrm>
        </p:grpSpPr>
        <p:grpSp>
          <p:nvGrpSpPr>
            <p:cNvPr id="62" name="Group 489">
              <a:extLst>
                <a:ext uri="{FF2B5EF4-FFF2-40B4-BE49-F238E27FC236}">
                  <a16:creationId xmlns:a16="http://schemas.microsoft.com/office/drawing/2014/main" id="{F7394ED3-B538-EA49-9F8D-23BFCA721B9F}"/>
                </a:ext>
              </a:extLst>
            </p:cNvPr>
            <p:cNvGrpSpPr/>
            <p:nvPr/>
          </p:nvGrpSpPr>
          <p:grpSpPr>
            <a:xfrm>
              <a:off x="7009572" y="2095875"/>
              <a:ext cx="1183016" cy="963276"/>
              <a:chOff x="-51628" y="0"/>
              <a:chExt cx="1183015" cy="963275"/>
            </a:xfrm>
          </p:grpSpPr>
          <p:sp>
            <p:nvSpPr>
              <p:cNvPr id="64" name="Shape 487">
                <a:extLst>
                  <a:ext uri="{FF2B5EF4-FFF2-40B4-BE49-F238E27FC236}">
                    <a16:creationId xmlns:a16="http://schemas.microsoft.com/office/drawing/2014/main" id="{F9BCD95B-7B27-AA4C-8FA3-192C99E795C7}"/>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488">
                <a:extLst>
                  <a:ext uri="{FF2B5EF4-FFF2-40B4-BE49-F238E27FC236}">
                    <a16:creationId xmlns:a16="http://schemas.microsoft.com/office/drawing/2014/main" id="{7DDE7372-36EF-8B48-874F-47C482EA88F2}"/>
                  </a:ext>
                </a:extLst>
              </p:cNvPr>
              <p:cNvSpPr/>
              <p:nvPr/>
            </p:nvSpPr>
            <p:spPr>
              <a:xfrm>
                <a:off x="-51628" y="717054"/>
                <a:ext cx="118301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FILE</a:t>
                </a:r>
              </a:p>
              <a:p>
                <a:pPr lvl="0">
                  <a:defRPr sz="1800" b="0">
                    <a:solidFill>
                      <a:srgbClr val="000000"/>
                    </a:solidFill>
                  </a:defRPr>
                </a:pPr>
                <a:r>
                  <a:rPr lang="en-US" sz="800" b="1" dirty="0">
                    <a:solidFill>
                      <a:srgbClr val="4277BB"/>
                    </a:solidFill>
                  </a:rPr>
                  <a:t> ENCRYPTION SERVICE</a:t>
                </a:r>
                <a:endParaRPr sz="800" b="1" dirty="0">
                  <a:solidFill>
                    <a:srgbClr val="4277BB"/>
                  </a:solidFill>
                </a:endParaRPr>
              </a:p>
            </p:txBody>
          </p:sp>
        </p:gr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9"/>
            <a:stretch>
              <a:fillRect/>
            </a:stretch>
          </p:blipFill>
          <p:spPr>
            <a:xfrm>
              <a:off x="7416926" y="2265341"/>
              <a:ext cx="368300" cy="368300"/>
            </a:xfrm>
            <a:prstGeom prst="rect">
              <a:avLst/>
            </a:prstGeom>
          </p:spPr>
        </p:pic>
      </p:grpSp>
      <p:sp>
        <p:nvSpPr>
          <p:cNvPr id="68" name="Shape 496">
            <a:extLst>
              <a:ext uri="{FF2B5EF4-FFF2-40B4-BE49-F238E27FC236}">
                <a16:creationId xmlns:a16="http://schemas.microsoft.com/office/drawing/2014/main" id="{7757F3F2-2C4D-334C-BD63-5D2724BFA2EF}"/>
              </a:ext>
            </a:extLst>
          </p:cNvPr>
          <p:cNvSpPr/>
          <p:nvPr/>
        </p:nvSpPr>
        <p:spPr>
          <a:xfrm>
            <a:off x="8137250" y="3187210"/>
            <a:ext cx="2049790"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cloud based security service to provide key life cycle management (key creation, usage, deletion) for encryption keys used in cloud services or customer-built applications, with root of trust" backed by a hardware security module (HSM)."</a:t>
            </a:r>
          </a:p>
          <a:p>
            <a:pPr lvl="0">
              <a:defRPr sz="1800"/>
            </a:pPr>
            <a:endParaRPr sz="1000" dirty="0"/>
          </a:p>
        </p:txBody>
      </p:sp>
      <p:grpSp>
        <p:nvGrpSpPr>
          <p:cNvPr id="12" name="Group 11">
            <a:extLst>
              <a:ext uri="{FF2B5EF4-FFF2-40B4-BE49-F238E27FC236}">
                <a16:creationId xmlns:a16="http://schemas.microsoft.com/office/drawing/2014/main" id="{C3F54200-7946-AC44-86DB-47F2FA3242DE}"/>
              </a:ext>
            </a:extLst>
          </p:cNvPr>
          <p:cNvGrpSpPr/>
          <p:nvPr/>
        </p:nvGrpSpPr>
        <p:grpSpPr>
          <a:xfrm>
            <a:off x="7093734" y="3360795"/>
            <a:ext cx="1014700" cy="963276"/>
            <a:chOff x="7093734" y="3360795"/>
            <a:chExt cx="1014700" cy="963276"/>
          </a:xfrm>
        </p:grpSpPr>
        <p:grpSp>
          <p:nvGrpSpPr>
            <p:cNvPr id="70" name="Group 489">
              <a:extLst>
                <a:ext uri="{FF2B5EF4-FFF2-40B4-BE49-F238E27FC236}">
                  <a16:creationId xmlns:a16="http://schemas.microsoft.com/office/drawing/2014/main" id="{27C7342F-550A-FB4E-952F-B84A46F18D65}"/>
                </a:ext>
              </a:extLst>
            </p:cNvPr>
            <p:cNvGrpSpPr/>
            <p:nvPr/>
          </p:nvGrpSpPr>
          <p:grpSpPr>
            <a:xfrm>
              <a:off x="7093734" y="3360795"/>
              <a:ext cx="1014700" cy="963276"/>
              <a:chOff x="32534" y="0"/>
              <a:chExt cx="1014699" cy="963275"/>
            </a:xfrm>
          </p:grpSpPr>
          <p:sp>
            <p:nvSpPr>
              <p:cNvPr id="72" name="Shape 487">
                <a:extLst>
                  <a:ext uri="{FF2B5EF4-FFF2-40B4-BE49-F238E27FC236}">
                    <a16:creationId xmlns:a16="http://schemas.microsoft.com/office/drawing/2014/main" id="{043F2165-B433-C341-9503-862A1869276C}"/>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3" name="Shape 488">
                <a:extLst>
                  <a:ext uri="{FF2B5EF4-FFF2-40B4-BE49-F238E27FC236}">
                    <a16:creationId xmlns:a16="http://schemas.microsoft.com/office/drawing/2014/main" id="{80C30EDE-B76D-4749-BDB6-E2A19D6BA039}"/>
                  </a:ext>
                </a:extLst>
              </p:cNvPr>
              <p:cNvSpPr/>
              <p:nvPr/>
            </p:nvSpPr>
            <p:spPr>
              <a:xfrm>
                <a:off x="32534" y="717054"/>
                <a:ext cx="1014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 MANAGEMENT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10"/>
            <a:stretch>
              <a:fillRect/>
            </a:stretch>
          </p:blipFill>
          <p:spPr>
            <a:xfrm>
              <a:off x="7385176" y="3505949"/>
              <a:ext cx="431800" cy="444500"/>
            </a:xfrm>
            <a:prstGeom prst="rect">
              <a:avLst/>
            </a:prstGeom>
          </p:spPr>
        </p:pic>
      </p:gr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487"/>
          <p:cNvSpPr/>
          <p:nvPr/>
        </p:nvSpPr>
        <p:spPr>
          <a:xfrm>
            <a:off x="4072773" y="19492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6" name="Group 476"/>
          <p:cNvGrpSpPr/>
          <p:nvPr/>
        </p:nvGrpSpPr>
        <p:grpSpPr>
          <a:xfrm>
            <a:off x="307518" y="4656550"/>
            <a:ext cx="899285" cy="954700"/>
            <a:chOff x="-88342" y="0"/>
            <a:chExt cx="899283" cy="954699"/>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3" name="Shape 473"/>
            <p:cNvSpPr/>
            <p:nvPr/>
          </p:nvSpPr>
          <p:spPr>
            <a:xfrm>
              <a:off x="-88342" y="708478"/>
              <a:ext cx="8992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LIVE</a:t>
              </a:r>
            </a:p>
            <a:p>
              <a:pPr lvl="0">
                <a:defRPr sz="1800" b="0">
                  <a:solidFill>
                    <a:srgbClr val="000000"/>
                  </a:solidFill>
                </a:defRPr>
              </a:pPr>
              <a:r>
                <a:rPr lang="en-US" sz="800" b="1" dirty="0">
                  <a:solidFill>
                    <a:srgbClr val="4277BB"/>
                  </a:solidFill>
                </a:rPr>
                <a:t>COLLABORATION</a:t>
              </a:r>
            </a:p>
          </p:txBody>
        </p:sp>
      </p:grpSp>
      <p:grpSp>
        <p:nvGrpSpPr>
          <p:cNvPr id="481" name="Group 481"/>
          <p:cNvGrpSpPr/>
          <p:nvPr/>
        </p:nvGrpSpPr>
        <p:grpSpPr>
          <a:xfrm>
            <a:off x="395822" y="3295301"/>
            <a:ext cx="707233" cy="831592"/>
            <a:chOff x="0" y="0"/>
            <a:chExt cx="707232" cy="831590"/>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8" name="Shape 478"/>
            <p:cNvSpPr/>
            <p:nvPr/>
          </p:nvSpPr>
          <p:spPr>
            <a:xfrm>
              <a:off x="55203" y="708479"/>
              <a:ext cx="62837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grpSp>
        <p:nvGrpSpPr>
          <p:cNvPr id="486" name="Group 486"/>
          <p:cNvGrpSpPr/>
          <p:nvPr/>
        </p:nvGrpSpPr>
        <p:grpSpPr>
          <a:xfrm>
            <a:off x="387001" y="1953670"/>
            <a:ext cx="720282" cy="825932"/>
            <a:chOff x="0" y="0"/>
            <a:chExt cx="720281" cy="825931"/>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3" name="Shape 483"/>
            <p:cNvSpPr/>
            <p:nvPr/>
          </p:nvSpPr>
          <p:spPr>
            <a:xfrm>
              <a:off x="8548" y="702820"/>
              <a:ext cx="71173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NETWORKING</a:t>
              </a:r>
              <a:endParaRPr sz="800" b="1" dirty="0">
                <a:solidFill>
                  <a:srgbClr val="4277BB"/>
                </a:solidFill>
              </a:endParaRPr>
            </a:p>
          </p:txBody>
        </p:sp>
      </p:grpSp>
      <p:grpSp>
        <p:nvGrpSpPr>
          <p:cNvPr id="489" name="Group 489"/>
          <p:cNvGrpSpPr/>
          <p:nvPr/>
        </p:nvGrpSpPr>
        <p:grpSpPr>
          <a:xfrm>
            <a:off x="354126" y="6030499"/>
            <a:ext cx="729367" cy="840166"/>
            <a:chOff x="175189" y="0"/>
            <a:chExt cx="729366" cy="840165"/>
          </a:xfrm>
        </p:grpSpPr>
        <p:sp>
          <p:nvSpPr>
            <p:cNvPr id="487" name="Shape 487"/>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8" name="Shape 488"/>
            <p:cNvSpPr/>
            <p:nvPr/>
          </p:nvSpPr>
          <p:spPr>
            <a:xfrm>
              <a:off x="175189" y="717054"/>
              <a:ext cx="72936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COMMUNITIES</a:t>
              </a:r>
              <a:endParaRPr sz="800" b="1" dirty="0">
                <a:solidFill>
                  <a:srgbClr val="4277BB"/>
                </a:solidFill>
              </a:endParaRPr>
            </a:p>
          </p:txBody>
        </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a:t>
            </a:r>
            <a:r>
              <a:rPr lang="en-US" sz="2400" dirty="0"/>
              <a:t>ocial</a:t>
            </a:r>
            <a:r>
              <a:rPr sz="2400" dirty="0"/>
              <a:t>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317217" y="1836839"/>
            <a:ext cx="2240417"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Social networking capabilities to find and discover connections between content and people. Ability to maintain and connect social profiles, form networks, share knowledge and insights; including status updates.</a:t>
            </a:r>
          </a:p>
        </p:txBody>
      </p:sp>
      <p:sp>
        <p:nvSpPr>
          <p:cNvPr id="494" name="Shape 494"/>
          <p:cNvSpPr/>
          <p:nvPr/>
        </p:nvSpPr>
        <p:spPr>
          <a:xfrm>
            <a:off x="1298938" y="3295301"/>
            <a:ext cx="2049790" cy="910506"/>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Electronic mail (email) solution that enables users to access their email and calendaring with a browser, rich client, or mobile application. </a:t>
            </a:r>
          </a:p>
        </p:txBody>
      </p:sp>
      <p:sp>
        <p:nvSpPr>
          <p:cNvPr id="495" name="Shape 495"/>
          <p:cNvSpPr/>
          <p:nvPr/>
        </p:nvSpPr>
        <p:spPr>
          <a:xfrm>
            <a:off x="1298938" y="4644219"/>
            <a:ext cx="225869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tools to engage in real-time with individuals, teams, or large groups.  Includes web conferencing, audio/video, and various instant messaging services.</a:t>
            </a:r>
          </a:p>
        </p:txBody>
      </p:sp>
      <p:sp>
        <p:nvSpPr>
          <p:cNvPr id="496" name="Shape 496"/>
          <p:cNvSpPr/>
          <p:nvPr/>
        </p:nvSpPr>
        <p:spPr>
          <a:xfrm>
            <a:off x="1298938" y="6052405"/>
            <a:ext cx="2049790"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Spaces used for community building, team collaboration, and collecting of knowledge repositories.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5" y="6088459"/>
            <a:ext cx="573024" cy="5913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16" y="2009836"/>
            <a:ext cx="591312" cy="67665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87" y="3366960"/>
            <a:ext cx="658368" cy="49377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87" y="4700715"/>
            <a:ext cx="518160" cy="579120"/>
          </a:xfrm>
          <a:prstGeom prst="rect">
            <a:avLst/>
          </a:prstGeom>
        </p:spPr>
      </p:pic>
      <p:sp>
        <p:nvSpPr>
          <p:cNvPr id="38" name="Shape 488"/>
          <p:cNvSpPr/>
          <p:nvPr/>
        </p:nvSpPr>
        <p:spPr>
          <a:xfrm>
            <a:off x="4274593" y="2666313"/>
            <a:ext cx="28533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264" y="2057750"/>
            <a:ext cx="445008" cy="469392"/>
          </a:xfrm>
          <a:prstGeom prst="rect">
            <a:avLst/>
          </a:prstGeom>
        </p:spPr>
      </p:pic>
      <p:sp>
        <p:nvSpPr>
          <p:cNvPr id="44" name="Shape 496"/>
          <p:cNvSpPr/>
          <p:nvPr/>
        </p:nvSpPr>
        <p:spPr>
          <a:xfrm>
            <a:off x="4911496" y="1836839"/>
            <a:ext cx="2267779"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capability to store, share, and distribute documents which can be owned by individuals or managed as collections.  Includes ability to synch to various devices and perform live group editing.</a:t>
            </a:r>
          </a:p>
          <a:p>
            <a:pPr lvl="0">
              <a:defRPr sz="1800"/>
            </a:pPr>
            <a:endParaRPr sz="1050" dirty="0"/>
          </a:p>
        </p:txBody>
      </p:sp>
    </p:spTree>
    <p:extLst>
      <p:ext uri="{BB962C8B-B14F-4D97-AF65-F5344CB8AC3E}">
        <p14:creationId xmlns:p14="http://schemas.microsoft.com/office/powerpoint/2010/main" val="96308236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069384"/>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515948"/>
            <a:ext cx="5506478" cy="57102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Table of Contents</a:t>
            </a:r>
            <a:endParaRPr sz="2400" dirty="0"/>
          </a:p>
        </p:txBody>
      </p:sp>
      <p:sp>
        <p:nvSpPr>
          <p:cNvPr id="58" name="Shape 58"/>
          <p:cNvSpPr/>
          <p:nvPr/>
        </p:nvSpPr>
        <p:spPr>
          <a:xfrm>
            <a:off x="369887" y="172358"/>
            <a:ext cx="2654966" cy="34114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2" name="TextBox 1">
            <a:extLst>
              <a:ext uri="{FF2B5EF4-FFF2-40B4-BE49-F238E27FC236}">
                <a16:creationId xmlns:a16="http://schemas.microsoft.com/office/drawing/2014/main" id="{2AB0B9F0-CC33-154F-AFB0-40AC092281DE}"/>
              </a:ext>
            </a:extLst>
          </p:cNvPr>
          <p:cNvSpPr txBox="1"/>
          <p:nvPr/>
        </p:nvSpPr>
        <p:spPr>
          <a:xfrm>
            <a:off x="1697370" y="1403003"/>
            <a:ext cx="5854594" cy="5342327"/>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3………Blockchain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4………User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6………Application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9………Infrastructure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12……... Data Store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14……...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a:t>
            </a:r>
            <a:r>
              <a:rPr lang="en-US" sz="1800" b="1" dirty="0">
                <a:solidFill>
                  <a:srgbClr val="000000"/>
                </a:solidFill>
              </a:rPr>
              <a:t>6……... DevOps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18……... Security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19……... Social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20……... Analytics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21……... Service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23…....... Watson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24……… Virtual Private Cloud Groups &amp;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28……… Runtime Numbers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29……… Gray out instructions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30……… IBM Cloud Service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32……... Cloud Background Templates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40……… Diagram Design Standards</a:t>
            </a:r>
          </a:p>
          <a:p>
            <a:pPr marR="0" algn="l" defTabSz="584200" rtl="0" fontAlgn="auto" latinLnBrk="1" hangingPunct="0">
              <a:lnSpc>
                <a:spcPct val="100000"/>
              </a:lnSpc>
              <a:spcBef>
                <a:spcPts val="0"/>
              </a:spcBef>
              <a:spcAft>
                <a:spcPts val="0"/>
              </a:spcAft>
              <a:buClrTx/>
              <a:buSzTx/>
              <a:tabLst/>
            </a:pP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590983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Group 502"/>
          <p:cNvGrpSpPr/>
          <p:nvPr/>
        </p:nvGrpSpPr>
        <p:grpSpPr>
          <a:xfrm>
            <a:off x="571500" y="4803171"/>
            <a:ext cx="783683" cy="1084011"/>
            <a:chOff x="43274" y="0"/>
            <a:chExt cx="783682" cy="1084009"/>
          </a:xfrm>
        </p:grpSpPr>
        <p:sp>
          <p:nvSpPr>
            <p:cNvPr id="498" name="Shape 498"/>
            <p:cNvSpPr/>
            <p:nvPr/>
          </p:nvSpPr>
          <p:spPr>
            <a:xfrm>
              <a:off x="814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1" name="Group 501"/>
            <p:cNvGrpSpPr/>
            <p:nvPr/>
          </p:nvGrpSpPr>
          <p:grpSpPr>
            <a:xfrm>
              <a:off x="43274" y="89986"/>
              <a:ext cx="783682" cy="994023"/>
              <a:chOff x="54007" y="89986"/>
              <a:chExt cx="783680" cy="994021"/>
            </a:xfrm>
          </p:grpSpPr>
          <p:sp>
            <p:nvSpPr>
              <p:cNvPr id="499" name="Shape 499"/>
              <p:cNvSpPr/>
              <p:nvPr/>
            </p:nvSpPr>
            <p:spPr>
              <a:xfrm>
                <a:off x="54007" y="751425"/>
                <a:ext cx="7836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DATA</a:t>
                </a:r>
              </a:p>
              <a:p>
                <a:pPr lvl="0">
                  <a:defRPr sz="1800"/>
                </a:pPr>
                <a:r>
                  <a:rPr sz="800" b="1" dirty="0">
                    <a:solidFill>
                      <a:srgbClr val="4277BB"/>
                    </a:solidFill>
                    <a:latin typeface="Helvetica"/>
                    <a:ea typeface="Helvetica"/>
                    <a:cs typeface="Helvetica"/>
                    <a:sym typeface="Helvetica"/>
                  </a:rPr>
                  <a:t>INTEGRATION</a:t>
                </a:r>
              </a:p>
            </p:txBody>
          </p:sp>
          <p:pic>
            <p:nvPicPr>
              <p:cNvPr id="500" name="_-38.png"/>
              <p:cNvPicPr/>
              <p:nvPr/>
            </p:nvPicPr>
            <p:blipFill>
              <a:blip r:embed="rId2">
                <a:extLst/>
              </a:blip>
              <a:srcRect l="17301" t="12723" r="17301" b="20245"/>
              <a:stretch>
                <a:fillRect/>
              </a:stretch>
            </p:blipFill>
            <p:spPr>
              <a:xfrm>
                <a:off x="218242" y="89986"/>
                <a:ext cx="464366" cy="474065"/>
              </a:xfrm>
              <a:prstGeom prst="rect">
                <a:avLst/>
              </a:prstGeom>
              <a:ln w="3175" cap="flat">
                <a:noFill/>
                <a:miter lim="400000"/>
              </a:ln>
              <a:effectLst/>
            </p:spPr>
          </p:pic>
        </p:grpSp>
      </p:grpSp>
      <p:grpSp>
        <p:nvGrpSpPr>
          <p:cNvPr id="507" name="Group 507"/>
          <p:cNvGrpSpPr/>
          <p:nvPr/>
        </p:nvGrpSpPr>
        <p:grpSpPr>
          <a:xfrm>
            <a:off x="569825" y="3369015"/>
            <a:ext cx="729114" cy="1091939"/>
            <a:chOff x="33486" y="0"/>
            <a:chExt cx="729112" cy="1091937"/>
          </a:xfrm>
        </p:grpSpPr>
        <p:sp>
          <p:nvSpPr>
            <p:cNvPr id="503" name="Shape 503"/>
            <p:cNvSpPr/>
            <p:nvPr/>
          </p:nvSpPr>
          <p:spPr>
            <a:xfrm>
              <a:off x="3516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6" name="Group 506"/>
            <p:cNvGrpSpPr/>
            <p:nvPr/>
          </p:nvGrpSpPr>
          <p:grpSpPr>
            <a:xfrm>
              <a:off x="33486" y="89210"/>
              <a:ext cx="729112" cy="1002727"/>
              <a:chOff x="88088" y="89210"/>
              <a:chExt cx="729110" cy="1002726"/>
            </a:xfrm>
          </p:grpSpPr>
          <p:sp>
            <p:nvSpPr>
              <p:cNvPr id="504" name="Shape 504"/>
              <p:cNvSpPr/>
              <p:nvPr/>
            </p:nvSpPr>
            <p:spPr>
              <a:xfrm>
                <a:off x="88088" y="759354"/>
                <a:ext cx="72911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STREAMING</a:t>
                </a:r>
              </a:p>
              <a:p>
                <a:pPr lvl="0">
                  <a:defRPr sz="1800"/>
                </a:pPr>
                <a:r>
                  <a:rPr sz="800" b="1" dirty="0">
                    <a:solidFill>
                      <a:srgbClr val="4277BB"/>
                    </a:solidFill>
                    <a:latin typeface="Helvetica"/>
                    <a:ea typeface="Helvetica"/>
                    <a:cs typeface="Helvetica"/>
                    <a:sym typeface="Helvetica"/>
                  </a:rPr>
                  <a:t>COMPUTING</a:t>
                </a:r>
              </a:p>
            </p:txBody>
          </p:sp>
          <p:pic>
            <p:nvPicPr>
              <p:cNvPr id="505" name="_-45.png"/>
              <p:cNvPicPr/>
              <p:nvPr/>
            </p:nvPicPr>
            <p:blipFill>
              <a:blip r:embed="rId3">
                <a:extLst/>
              </a:blip>
              <a:srcRect l="10781" t="12614" r="10781" b="12614"/>
              <a:stretch>
                <a:fillRect/>
              </a:stretch>
            </p:blipFill>
            <p:spPr>
              <a:xfrm>
                <a:off x="180543" y="89210"/>
                <a:ext cx="556956" cy="528811"/>
              </a:xfrm>
              <a:prstGeom prst="rect">
                <a:avLst/>
              </a:prstGeom>
              <a:ln w="3175" cap="flat">
                <a:noFill/>
                <a:miter lim="400000"/>
              </a:ln>
              <a:effectLst/>
            </p:spPr>
          </p:pic>
        </p:grpSp>
      </p:grpSp>
      <p:sp>
        <p:nvSpPr>
          <p:cNvPr id="516" name="Shape 51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17" name="Shape 51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Analytics Icons</a:t>
            </a:r>
          </a:p>
        </p:txBody>
      </p:sp>
      <p:sp>
        <p:nvSpPr>
          <p:cNvPr id="518" name="Shape 51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519" name="Shape 519"/>
          <p:cNvSpPr/>
          <p:nvPr/>
        </p:nvSpPr>
        <p:spPr>
          <a:xfrm>
            <a:off x="1500904" y="213944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Guides and automates data analysis, discovery, and visualization.</a:t>
            </a:r>
          </a:p>
        </p:txBody>
      </p:sp>
      <p:sp>
        <p:nvSpPr>
          <p:cNvPr id="520" name="Shape 520"/>
          <p:cNvSpPr/>
          <p:nvPr/>
        </p:nvSpPr>
        <p:spPr>
          <a:xfrm>
            <a:off x="1473679" y="3494712"/>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real-time capture of video streams.</a:t>
            </a:r>
          </a:p>
        </p:txBody>
      </p:sp>
      <p:sp>
        <p:nvSpPr>
          <p:cNvPr id="521" name="Shape 521"/>
          <p:cNvSpPr/>
          <p:nvPr/>
        </p:nvSpPr>
        <p:spPr>
          <a:xfrm>
            <a:off x="1508961" y="4790840"/>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Copies and correlates information from disparate sources.</a:t>
            </a:r>
          </a:p>
        </p:txBody>
      </p:sp>
      <p:grpSp>
        <p:nvGrpSpPr>
          <p:cNvPr id="3" name="Group 2">
            <a:extLst>
              <a:ext uri="{FF2B5EF4-FFF2-40B4-BE49-F238E27FC236}">
                <a16:creationId xmlns:a16="http://schemas.microsoft.com/office/drawing/2014/main" id="{8D12E6E9-381B-BC4F-AEB3-DF6EF052A36B}"/>
              </a:ext>
            </a:extLst>
          </p:cNvPr>
          <p:cNvGrpSpPr/>
          <p:nvPr/>
        </p:nvGrpSpPr>
        <p:grpSpPr>
          <a:xfrm>
            <a:off x="4043707" y="3369015"/>
            <a:ext cx="803105" cy="983684"/>
            <a:chOff x="3580680" y="3296401"/>
            <a:chExt cx="803105" cy="983684"/>
          </a:xfrm>
        </p:grpSpPr>
        <p:sp>
          <p:nvSpPr>
            <p:cNvPr id="32" name="Shape 498"/>
            <p:cNvSpPr/>
            <p:nvPr/>
          </p:nvSpPr>
          <p:spPr>
            <a:xfrm>
              <a:off x="3628616" y="3296401"/>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99"/>
            <p:cNvSpPr/>
            <p:nvPr/>
          </p:nvSpPr>
          <p:spPr>
            <a:xfrm>
              <a:off x="3580680" y="4033864"/>
              <a:ext cx="8031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BUSINESS </a:t>
              </a:r>
            </a:p>
            <a:p>
              <a:pPr lvl="0">
                <a:defRPr sz="1800"/>
              </a:pPr>
              <a:r>
                <a:rPr lang="en-US" sz="800" b="1" dirty="0">
                  <a:solidFill>
                    <a:srgbClr val="4277BB"/>
                  </a:solidFill>
                  <a:latin typeface="Helvetica"/>
                  <a:ea typeface="Helvetica"/>
                  <a:cs typeface="Helvetica"/>
                  <a:sym typeface="Helvetica"/>
                </a:rPr>
                <a:t>PERFORMANCE</a:t>
              </a:r>
              <a:endParaRPr sz="800" b="1" dirty="0">
                <a:solidFill>
                  <a:srgbClr val="4277BB"/>
                </a:solidFill>
                <a:latin typeface="Helvetica"/>
                <a:ea typeface="Helvetica"/>
                <a:cs typeface="Helvetica"/>
                <a:sym typeface="Helvetica"/>
              </a:endParaRPr>
            </a:p>
          </p:txBody>
        </p:sp>
        <p:pic>
          <p:nvPicPr>
            <p:cNvPr id="34" name="_-38.png"/>
            <p:cNvPicPr/>
            <p:nvPr/>
          </p:nvPicPr>
          <p:blipFill>
            <a:blip r:embed="rId2">
              <a:extLst/>
            </a:blip>
            <a:srcRect l="17301" t="12723" r="17301" b="20245"/>
            <a:stretch>
              <a:fillRect/>
            </a:stretch>
          </p:blipFill>
          <p:spPr>
            <a:xfrm>
              <a:off x="3754628" y="3386387"/>
              <a:ext cx="464368" cy="474067"/>
            </a:xfrm>
            <a:prstGeom prst="rect">
              <a:avLst/>
            </a:prstGeom>
            <a:ln w="3175" cap="flat">
              <a:noFill/>
              <a:miter lim="400000"/>
            </a:ln>
            <a:effectLst/>
          </p:spPr>
        </p:pic>
      </p:grpSp>
      <p:sp>
        <p:nvSpPr>
          <p:cNvPr id="35" name="Shape 240"/>
          <p:cNvSpPr/>
          <p:nvPr/>
        </p:nvSpPr>
        <p:spPr>
          <a:xfrm>
            <a:off x="4845803" y="206421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optimization of the shopper's journey and improves the sales and revenue for the business. </a:t>
            </a:r>
          </a:p>
        </p:txBody>
      </p:sp>
      <p:sp>
        <p:nvSpPr>
          <p:cNvPr id="36" name="Shape 240"/>
          <p:cNvSpPr/>
          <p:nvPr/>
        </p:nvSpPr>
        <p:spPr>
          <a:xfrm>
            <a:off x="4972828" y="3106129"/>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describing and understanding the alerts, metrics, and key performance indicators (KPIs) that an organization uses to monitor day-to-day commerce activity.</a:t>
            </a:r>
          </a:p>
        </p:txBody>
      </p:sp>
      <p:grpSp>
        <p:nvGrpSpPr>
          <p:cNvPr id="4" name="Group 3">
            <a:extLst>
              <a:ext uri="{FF2B5EF4-FFF2-40B4-BE49-F238E27FC236}">
                <a16:creationId xmlns:a16="http://schemas.microsoft.com/office/drawing/2014/main" id="{5461781F-EB5C-1A47-84BB-9EF12AC07186}"/>
              </a:ext>
            </a:extLst>
          </p:cNvPr>
          <p:cNvGrpSpPr/>
          <p:nvPr/>
        </p:nvGrpSpPr>
        <p:grpSpPr>
          <a:xfrm>
            <a:off x="4083436" y="4841150"/>
            <a:ext cx="707233" cy="1002274"/>
            <a:chOff x="4083436" y="4776982"/>
            <a:chExt cx="707233" cy="1002274"/>
          </a:xfrm>
        </p:grpSpPr>
        <p:sp>
          <p:nvSpPr>
            <p:cNvPr id="40" name="Shape 508">
              <a:extLst>
                <a:ext uri="{FF2B5EF4-FFF2-40B4-BE49-F238E27FC236}">
                  <a16:creationId xmlns:a16="http://schemas.microsoft.com/office/drawing/2014/main" id="{F3755BDB-D08A-564E-A3AF-CD7F16E43CB9}"/>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509">
              <a:extLst>
                <a:ext uri="{FF2B5EF4-FFF2-40B4-BE49-F238E27FC236}">
                  <a16:creationId xmlns:a16="http://schemas.microsoft.com/office/drawing/2014/main" id="{7FF24DAA-024D-D74D-A6A9-11AE7CF48721}"/>
                </a:ext>
              </a:extLst>
            </p:cNvPr>
            <p:cNvSpPr/>
            <p:nvPr/>
          </p:nvSpPr>
          <p:spPr>
            <a:xfrm>
              <a:off x="4154445" y="5533035"/>
              <a:ext cx="55143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a:t>
              </a:r>
            </a:p>
            <a:p>
              <a:pPr lvl="0">
                <a:defRPr sz="1800" b="0">
                  <a:solidFill>
                    <a:srgbClr val="000000"/>
                  </a:solidFill>
                </a:defRPr>
              </a:pPr>
              <a:r>
                <a:rPr lang="en-US" sz="800" b="1" dirty="0">
                  <a:solidFill>
                    <a:srgbClr val="4277BB"/>
                  </a:solidFill>
                </a:rPr>
                <a:t> CRAWLER</a:t>
              </a:r>
              <a:endParaRPr sz="800" b="1" dirty="0">
                <a:solidFill>
                  <a:srgbClr val="4277BB"/>
                </a:solidFill>
              </a:endParaRPr>
            </a:p>
          </p:txBody>
        </p:sp>
        <p:pic>
          <p:nvPicPr>
            <p:cNvPr id="42" name="_-43.png">
              <a:extLst>
                <a:ext uri="{FF2B5EF4-FFF2-40B4-BE49-F238E27FC236}">
                  <a16:creationId xmlns:a16="http://schemas.microsoft.com/office/drawing/2014/main" id="{9625F3C9-4A15-F246-A296-C83ED13F9492}"/>
                </a:ext>
              </a:extLst>
            </p:cNvPr>
            <p:cNvPicPr/>
            <p:nvPr/>
          </p:nvPicPr>
          <p:blipFill>
            <a:blip r:embed="rId4">
              <a:extLst/>
            </a:blip>
            <a:srcRect l="14580" t="29632" r="14580" b="22729"/>
            <a:stretch>
              <a:fillRect/>
            </a:stretch>
          </p:blipFill>
          <p:spPr>
            <a:xfrm>
              <a:off x="4185564" y="4986554"/>
              <a:ext cx="503007" cy="336909"/>
            </a:xfrm>
            <a:prstGeom prst="rect">
              <a:avLst/>
            </a:prstGeom>
            <a:ln w="3175" cap="flat">
              <a:noFill/>
              <a:miter lim="400000"/>
            </a:ln>
            <a:effectLst/>
          </p:spPr>
        </p:pic>
      </p:grpSp>
      <p:sp>
        <p:nvSpPr>
          <p:cNvPr id="43" name="Shape 240">
            <a:extLst>
              <a:ext uri="{FF2B5EF4-FFF2-40B4-BE49-F238E27FC236}">
                <a16:creationId xmlns:a16="http://schemas.microsoft.com/office/drawing/2014/main" id="{6862A970-BBF8-664A-BBFC-B8F8963A904E}"/>
              </a:ext>
            </a:extLst>
          </p:cNvPr>
          <p:cNvSpPr/>
          <p:nvPr/>
        </p:nvSpPr>
        <p:spPr>
          <a:xfrm>
            <a:off x="4868109" y="487527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Crawls data sources and ingests into discovery service collection.</a:t>
            </a:r>
          </a:p>
        </p:txBody>
      </p:sp>
      <p:grpSp>
        <p:nvGrpSpPr>
          <p:cNvPr id="15" name="Group 14">
            <a:extLst>
              <a:ext uri="{FF2B5EF4-FFF2-40B4-BE49-F238E27FC236}">
                <a16:creationId xmlns:a16="http://schemas.microsoft.com/office/drawing/2014/main" id="{442FCB66-068A-1C46-B4DB-F97EEBF0AF44}"/>
              </a:ext>
            </a:extLst>
          </p:cNvPr>
          <p:cNvGrpSpPr/>
          <p:nvPr/>
        </p:nvGrpSpPr>
        <p:grpSpPr>
          <a:xfrm>
            <a:off x="4076700" y="6158973"/>
            <a:ext cx="713969" cy="1002274"/>
            <a:chOff x="4076700" y="6158973"/>
            <a:chExt cx="713969" cy="1002274"/>
          </a:xfrm>
        </p:grpSpPr>
        <p:sp>
          <p:nvSpPr>
            <p:cNvPr id="46" name="Shape 508">
              <a:extLst>
                <a:ext uri="{FF2B5EF4-FFF2-40B4-BE49-F238E27FC236}">
                  <a16:creationId xmlns:a16="http://schemas.microsoft.com/office/drawing/2014/main" id="{3A1EDD43-B36D-6A45-AC97-636256FC11A7}"/>
                </a:ext>
              </a:extLst>
            </p:cNvPr>
            <p:cNvSpPr/>
            <p:nvPr/>
          </p:nvSpPr>
          <p:spPr>
            <a:xfrm>
              <a:off x="4083436" y="6158973"/>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 name="Shape 509">
              <a:extLst>
                <a:ext uri="{FF2B5EF4-FFF2-40B4-BE49-F238E27FC236}">
                  <a16:creationId xmlns:a16="http://schemas.microsoft.com/office/drawing/2014/main" id="{5B5722F0-5FD1-4D43-B73A-A97E50DCF2C2}"/>
                </a:ext>
              </a:extLst>
            </p:cNvPr>
            <p:cNvSpPr/>
            <p:nvPr/>
          </p:nvSpPr>
          <p:spPr>
            <a:xfrm>
              <a:off x="4076700" y="6915026"/>
              <a:ext cx="70692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KNOWLEDGE </a:t>
              </a:r>
            </a:p>
            <a:p>
              <a:pPr lvl="0">
                <a:defRPr sz="1800" b="0">
                  <a:solidFill>
                    <a:srgbClr val="000000"/>
                  </a:solidFill>
                </a:defRPr>
              </a:pPr>
              <a:r>
                <a:rPr lang="en-US" sz="800" b="1" dirty="0">
                  <a:solidFill>
                    <a:srgbClr val="4277BB"/>
                  </a:solidFill>
                </a:rPr>
                <a:t>STUDIO</a:t>
              </a:r>
              <a:endParaRPr sz="800" b="1" dirty="0">
                <a:solidFill>
                  <a:srgbClr val="4277BB"/>
                </a:solidFill>
              </a:endParaRPr>
            </a:p>
          </p:txBody>
        </p:sp>
        <p:pic>
          <p:nvPicPr>
            <p:cNvPr id="48" name="_-43.png">
              <a:extLst>
                <a:ext uri="{FF2B5EF4-FFF2-40B4-BE49-F238E27FC236}">
                  <a16:creationId xmlns:a16="http://schemas.microsoft.com/office/drawing/2014/main" id="{7920540F-EDFE-D54B-A0FF-BA3E93BCE560}"/>
                </a:ext>
              </a:extLst>
            </p:cNvPr>
            <p:cNvPicPr/>
            <p:nvPr/>
          </p:nvPicPr>
          <p:blipFill>
            <a:blip r:embed="rId4">
              <a:extLst/>
            </a:blip>
            <a:srcRect l="14580" t="29632" r="14580" b="22729"/>
            <a:stretch>
              <a:fillRect/>
            </a:stretch>
          </p:blipFill>
          <p:spPr>
            <a:xfrm>
              <a:off x="4185564" y="6368545"/>
              <a:ext cx="503007" cy="336909"/>
            </a:xfrm>
            <a:prstGeom prst="rect">
              <a:avLst/>
            </a:prstGeom>
            <a:ln w="3175" cap="flat">
              <a:noFill/>
              <a:miter lim="400000"/>
            </a:ln>
            <a:effectLst/>
          </p:spPr>
        </p:pic>
      </p:grpSp>
      <p:sp>
        <p:nvSpPr>
          <p:cNvPr id="49" name="Shape 240">
            <a:extLst>
              <a:ext uri="{FF2B5EF4-FFF2-40B4-BE49-F238E27FC236}">
                <a16:creationId xmlns:a16="http://schemas.microsoft.com/office/drawing/2014/main" id="{557C3047-B412-D245-8932-C49A7640BA77}"/>
              </a:ext>
            </a:extLst>
          </p:cNvPr>
          <p:cNvSpPr/>
          <p:nvPr/>
        </p:nvSpPr>
        <p:spPr>
          <a:xfrm>
            <a:off x="4868108" y="6169263"/>
            <a:ext cx="1709677" cy="81047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Domain-specific text and content analytics using machine learning and rules-based annotators.</a:t>
            </a:r>
          </a:p>
          <a:p>
            <a:pPr lvl="0">
              <a:defRPr sz="1800"/>
            </a:pPr>
            <a:endParaRPr sz="300" dirty="0"/>
          </a:p>
        </p:txBody>
      </p:sp>
      <p:sp>
        <p:nvSpPr>
          <p:cNvPr id="54" name="Shape 240">
            <a:extLst>
              <a:ext uri="{FF2B5EF4-FFF2-40B4-BE49-F238E27FC236}">
                <a16:creationId xmlns:a16="http://schemas.microsoft.com/office/drawing/2014/main" id="{278D6F01-4EC3-1348-A33C-5C9A5A87E21A}"/>
              </a:ext>
            </a:extLst>
          </p:cNvPr>
          <p:cNvSpPr/>
          <p:nvPr/>
        </p:nvSpPr>
        <p:spPr>
          <a:xfrm>
            <a:off x="7926278" y="2137067"/>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Gain insight into how your mobile applications are performing. Monitor trends and anomalies.</a:t>
            </a:r>
          </a:p>
          <a:p>
            <a:pPr lvl="0">
              <a:defRPr sz="1800"/>
            </a:pPr>
            <a:endParaRPr sz="500" dirty="0"/>
          </a:p>
        </p:txBody>
      </p:sp>
      <p:grpSp>
        <p:nvGrpSpPr>
          <p:cNvPr id="6" name="Group 5">
            <a:extLst>
              <a:ext uri="{FF2B5EF4-FFF2-40B4-BE49-F238E27FC236}">
                <a16:creationId xmlns:a16="http://schemas.microsoft.com/office/drawing/2014/main" id="{1638F11F-FAF7-CA4A-A186-EDB2EDF63BC9}"/>
              </a:ext>
            </a:extLst>
          </p:cNvPr>
          <p:cNvGrpSpPr/>
          <p:nvPr/>
        </p:nvGrpSpPr>
        <p:grpSpPr>
          <a:xfrm>
            <a:off x="7219046" y="2079758"/>
            <a:ext cx="707233" cy="991280"/>
            <a:chOff x="7219046" y="2079758"/>
            <a:chExt cx="707233" cy="991280"/>
          </a:xfrm>
        </p:grpSpPr>
        <p:grpSp>
          <p:nvGrpSpPr>
            <p:cNvPr id="50" name="Group 49">
              <a:extLst>
                <a:ext uri="{FF2B5EF4-FFF2-40B4-BE49-F238E27FC236}">
                  <a16:creationId xmlns:a16="http://schemas.microsoft.com/office/drawing/2014/main" id="{E2BC908C-30E9-0D40-A724-1D9FA94D6D9E}"/>
                </a:ext>
              </a:extLst>
            </p:cNvPr>
            <p:cNvGrpSpPr/>
            <p:nvPr/>
          </p:nvGrpSpPr>
          <p:grpSpPr>
            <a:xfrm>
              <a:off x="7219046" y="2079758"/>
              <a:ext cx="707233" cy="991280"/>
              <a:chOff x="3663712" y="1958831"/>
              <a:chExt cx="707233" cy="991280"/>
            </a:xfrm>
          </p:grpSpPr>
          <p:sp>
            <p:nvSpPr>
              <p:cNvPr id="51" name="Shape 508">
                <a:extLst>
                  <a:ext uri="{FF2B5EF4-FFF2-40B4-BE49-F238E27FC236}">
                    <a16:creationId xmlns:a16="http://schemas.microsoft.com/office/drawing/2014/main" id="{010C3960-42EB-314A-8328-8E591A2CA4CB}"/>
                  </a:ext>
                </a:extLst>
              </p:cNvPr>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509">
                <a:extLst>
                  <a:ext uri="{FF2B5EF4-FFF2-40B4-BE49-F238E27FC236}">
                    <a16:creationId xmlns:a16="http://schemas.microsoft.com/office/drawing/2014/main" id="{1502E324-A320-974A-95AE-423578DE827A}"/>
                  </a:ext>
                </a:extLst>
              </p:cNvPr>
              <p:cNvSpPr/>
              <p:nvPr/>
            </p:nvSpPr>
            <p:spPr>
              <a:xfrm>
                <a:off x="3723978" y="2703890"/>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DEVICE </a:t>
                </a:r>
              </a:p>
              <a:p>
                <a:pPr lvl="0">
                  <a:defRPr sz="1800" b="0">
                    <a:solidFill>
                      <a:srgbClr val="000000"/>
                    </a:solidFill>
                  </a:defRPr>
                </a:pPr>
                <a:r>
                  <a:rPr lang="en-US" sz="800" b="1" dirty="0">
                    <a:solidFill>
                      <a:srgbClr val="4277BB"/>
                    </a:solidFill>
                  </a:rPr>
                  <a:t>ANALYTICS</a:t>
                </a:r>
                <a:endParaRPr sz="800" b="1" dirty="0">
                  <a:solidFill>
                    <a:srgbClr val="4277BB"/>
                  </a:solidFill>
                </a:endParaRPr>
              </a:p>
            </p:txBody>
          </p:sp>
        </p:grpSp>
        <p:pic>
          <p:nvPicPr>
            <p:cNvPr id="5" name="Picture 4">
              <a:extLst>
                <a:ext uri="{FF2B5EF4-FFF2-40B4-BE49-F238E27FC236}">
                  <a16:creationId xmlns:a16="http://schemas.microsoft.com/office/drawing/2014/main" id="{0C8A8006-0E9A-2547-8FE2-AF1165A3C1A2}"/>
                </a:ext>
              </a:extLst>
            </p:cNvPr>
            <p:cNvPicPr>
              <a:picLocks noChangeAspect="1"/>
            </p:cNvPicPr>
            <p:nvPr/>
          </p:nvPicPr>
          <p:blipFill>
            <a:blip r:embed="rId5"/>
            <a:stretch>
              <a:fillRect/>
            </a:stretch>
          </p:blipFill>
          <p:spPr>
            <a:xfrm>
              <a:off x="7415783" y="2148513"/>
              <a:ext cx="313758" cy="546172"/>
            </a:xfrm>
            <a:prstGeom prst="rect">
              <a:avLst/>
            </a:prstGeom>
          </p:spPr>
        </p:pic>
      </p:grpSp>
      <p:sp>
        <p:nvSpPr>
          <p:cNvPr id="57" name="Shape 358">
            <a:extLst>
              <a:ext uri="{FF2B5EF4-FFF2-40B4-BE49-F238E27FC236}">
                <a16:creationId xmlns:a16="http://schemas.microsoft.com/office/drawing/2014/main" id="{8A034615-9BA7-5140-AA2F-77E1C01D7DCA}"/>
              </a:ext>
            </a:extLst>
          </p:cNvPr>
          <p:cNvSpPr/>
          <p:nvPr/>
        </p:nvSpPr>
        <p:spPr>
          <a:xfrm>
            <a:off x="1366143" y="5966609"/>
            <a:ext cx="1709677" cy="139525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SaaS or on-premises applications that are used to derive information from the data upon which an organization can take an action. Cognitive technology can be used here.</a:t>
            </a:r>
          </a:p>
        </p:txBody>
      </p:sp>
      <p:grpSp>
        <p:nvGrpSpPr>
          <p:cNvPr id="12" name="Group 11">
            <a:extLst>
              <a:ext uri="{FF2B5EF4-FFF2-40B4-BE49-F238E27FC236}">
                <a16:creationId xmlns:a16="http://schemas.microsoft.com/office/drawing/2014/main" id="{F373D8B2-8ECD-9D47-BFAE-A4945D6B67CD}"/>
              </a:ext>
            </a:extLst>
          </p:cNvPr>
          <p:cNvGrpSpPr/>
          <p:nvPr/>
        </p:nvGrpSpPr>
        <p:grpSpPr>
          <a:xfrm>
            <a:off x="591706" y="2076884"/>
            <a:ext cx="707233" cy="959213"/>
            <a:chOff x="591706" y="2076884"/>
            <a:chExt cx="707233" cy="959213"/>
          </a:xfrm>
        </p:grpSpPr>
        <p:grpSp>
          <p:nvGrpSpPr>
            <p:cNvPr id="512" name="Group 512"/>
            <p:cNvGrpSpPr/>
            <p:nvPr/>
          </p:nvGrpSpPr>
          <p:grpSpPr>
            <a:xfrm>
              <a:off x="591706" y="2076884"/>
              <a:ext cx="707233" cy="959213"/>
              <a:chOff x="13800" y="0"/>
              <a:chExt cx="707232" cy="959212"/>
            </a:xfrm>
          </p:grpSpPr>
          <p:sp>
            <p:nvSpPr>
              <p:cNvPr id="508"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09" name="Shape 509"/>
              <p:cNvSpPr/>
              <p:nvPr/>
            </p:nvSpPr>
            <p:spPr>
              <a:xfrm>
                <a:off x="29223" y="753628"/>
                <a:ext cx="663330" cy="20558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ANALYTICS</a:t>
                </a:r>
              </a:p>
            </p:txBody>
          </p:sp>
        </p:grpSp>
        <p:pic>
          <p:nvPicPr>
            <p:cNvPr id="10" name="Picture 9">
              <a:extLst>
                <a:ext uri="{FF2B5EF4-FFF2-40B4-BE49-F238E27FC236}">
                  <a16:creationId xmlns:a16="http://schemas.microsoft.com/office/drawing/2014/main" id="{F7EE076E-0F57-954A-8B8B-59970A0F2A5A}"/>
                </a:ext>
              </a:extLst>
            </p:cNvPr>
            <p:cNvPicPr>
              <a:picLocks noChangeAspect="1"/>
            </p:cNvPicPr>
            <p:nvPr/>
          </p:nvPicPr>
          <p:blipFill>
            <a:blip r:embed="rId6"/>
            <a:stretch>
              <a:fillRect/>
            </a:stretch>
          </p:blipFill>
          <p:spPr>
            <a:xfrm>
              <a:off x="670112" y="2219259"/>
              <a:ext cx="520700" cy="393700"/>
            </a:xfrm>
            <a:prstGeom prst="rect">
              <a:avLst/>
            </a:prstGeom>
          </p:spPr>
        </p:pic>
      </p:grpSp>
      <p:grpSp>
        <p:nvGrpSpPr>
          <p:cNvPr id="13" name="Group 12">
            <a:extLst>
              <a:ext uri="{FF2B5EF4-FFF2-40B4-BE49-F238E27FC236}">
                <a16:creationId xmlns:a16="http://schemas.microsoft.com/office/drawing/2014/main" id="{D761910E-0AFE-D348-B09F-9E8415470751}"/>
              </a:ext>
            </a:extLst>
          </p:cNvPr>
          <p:cNvGrpSpPr/>
          <p:nvPr/>
        </p:nvGrpSpPr>
        <p:grpSpPr>
          <a:xfrm>
            <a:off x="571500" y="6142684"/>
            <a:ext cx="707233" cy="986498"/>
            <a:chOff x="571500" y="6142684"/>
            <a:chExt cx="707233" cy="986498"/>
          </a:xfrm>
        </p:grpSpPr>
        <p:grpSp>
          <p:nvGrpSpPr>
            <p:cNvPr id="64" name="Group 512">
              <a:extLst>
                <a:ext uri="{FF2B5EF4-FFF2-40B4-BE49-F238E27FC236}">
                  <a16:creationId xmlns:a16="http://schemas.microsoft.com/office/drawing/2014/main" id="{C0B721E1-4BBA-E445-87B9-AF7CBC97FF25}"/>
                </a:ext>
              </a:extLst>
            </p:cNvPr>
            <p:cNvGrpSpPr/>
            <p:nvPr/>
          </p:nvGrpSpPr>
          <p:grpSpPr>
            <a:xfrm>
              <a:off x="571500" y="6142684"/>
              <a:ext cx="707233" cy="986498"/>
              <a:chOff x="13800" y="0"/>
              <a:chExt cx="707232" cy="986497"/>
            </a:xfrm>
          </p:grpSpPr>
          <p:sp>
            <p:nvSpPr>
              <p:cNvPr id="66" name="Shape 508">
                <a:extLst>
                  <a:ext uri="{FF2B5EF4-FFF2-40B4-BE49-F238E27FC236}">
                    <a16:creationId xmlns:a16="http://schemas.microsoft.com/office/drawing/2014/main" id="{A34F0B20-21AA-1C48-ADD1-0FEF65E481FE}"/>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7" name="Shape 509">
                <a:extLst>
                  <a:ext uri="{FF2B5EF4-FFF2-40B4-BE49-F238E27FC236}">
                    <a16:creationId xmlns:a16="http://schemas.microsoft.com/office/drawing/2014/main" id="{4E388A53-80D9-3D43-840D-FBBB090577E3}"/>
                  </a:ext>
                </a:extLst>
              </p:cNvPr>
              <p:cNvSpPr/>
              <p:nvPr/>
            </p:nvSpPr>
            <p:spPr>
              <a:xfrm>
                <a:off x="31586" y="740276"/>
                <a:ext cx="67165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ACTIONABLE</a:t>
                </a:r>
              </a:p>
              <a:p>
                <a:pPr lvl="0">
                  <a:defRPr sz="1800" b="0">
                    <a:solidFill>
                      <a:srgbClr val="000000"/>
                    </a:solidFill>
                  </a:defRPr>
                </a:pPr>
                <a:r>
                  <a:rPr lang="en-US" sz="800" b="1" dirty="0">
                    <a:solidFill>
                      <a:srgbClr val="4277BB"/>
                    </a:solidFill>
                  </a:rPr>
                  <a:t> INSIGHTS</a:t>
                </a:r>
                <a:endParaRPr sz="800" b="1" dirty="0">
                  <a:solidFill>
                    <a:srgbClr val="4277BB"/>
                  </a:solidFill>
                </a:endParaRPr>
              </a:p>
            </p:txBody>
          </p:sp>
        </p:grpSp>
        <p:pic>
          <p:nvPicPr>
            <p:cNvPr id="59" name="Picture 58">
              <a:extLst>
                <a:ext uri="{FF2B5EF4-FFF2-40B4-BE49-F238E27FC236}">
                  <a16:creationId xmlns:a16="http://schemas.microsoft.com/office/drawing/2014/main" id="{84BF7E5A-A257-1A46-982A-D4D99FC27AFA}"/>
                </a:ext>
              </a:extLst>
            </p:cNvPr>
            <p:cNvPicPr>
              <a:picLocks noChangeAspect="1"/>
            </p:cNvPicPr>
            <p:nvPr/>
          </p:nvPicPr>
          <p:blipFill>
            <a:blip r:embed="rId6"/>
            <a:stretch>
              <a:fillRect/>
            </a:stretch>
          </p:blipFill>
          <p:spPr>
            <a:xfrm>
              <a:off x="664766" y="6311754"/>
              <a:ext cx="520700" cy="393700"/>
            </a:xfrm>
            <a:prstGeom prst="rect">
              <a:avLst/>
            </a:prstGeom>
          </p:spPr>
        </p:pic>
      </p:grpSp>
      <p:grpSp>
        <p:nvGrpSpPr>
          <p:cNvPr id="14" name="Group 13">
            <a:extLst>
              <a:ext uri="{FF2B5EF4-FFF2-40B4-BE49-F238E27FC236}">
                <a16:creationId xmlns:a16="http://schemas.microsoft.com/office/drawing/2014/main" id="{0191884E-B0DC-094A-B912-F5DB140EDDD6}"/>
              </a:ext>
            </a:extLst>
          </p:cNvPr>
          <p:cNvGrpSpPr/>
          <p:nvPr/>
        </p:nvGrpSpPr>
        <p:grpSpPr>
          <a:xfrm>
            <a:off x="4078298" y="2079758"/>
            <a:ext cx="707233" cy="988152"/>
            <a:chOff x="4078298" y="2079758"/>
            <a:chExt cx="707233" cy="988152"/>
          </a:xfrm>
        </p:grpSpPr>
        <p:grpSp>
          <p:nvGrpSpPr>
            <p:cNvPr id="2" name="Group 1">
              <a:extLst>
                <a:ext uri="{FF2B5EF4-FFF2-40B4-BE49-F238E27FC236}">
                  <a16:creationId xmlns:a16="http://schemas.microsoft.com/office/drawing/2014/main" id="{BE1AA34D-DD74-9C47-B1A1-75967F56AC96}"/>
                </a:ext>
              </a:extLst>
            </p:cNvPr>
            <p:cNvGrpSpPr/>
            <p:nvPr/>
          </p:nvGrpSpPr>
          <p:grpSpPr>
            <a:xfrm>
              <a:off x="4078298" y="2079758"/>
              <a:ext cx="707233" cy="988152"/>
              <a:chOff x="3663712" y="1958831"/>
              <a:chExt cx="707233" cy="988152"/>
            </a:xfrm>
          </p:grpSpPr>
          <p:sp>
            <p:nvSpPr>
              <p:cNvPr id="29" name="Shape 508"/>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0" name="Shape 509"/>
              <p:cNvSpPr/>
              <p:nvPr/>
            </p:nvSpPr>
            <p:spPr>
              <a:xfrm>
                <a:off x="3711004" y="2700762"/>
                <a:ext cx="60914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COMMERCE</a:t>
                </a:r>
              </a:p>
              <a:p>
                <a:pPr lvl="0">
                  <a:defRPr sz="1800" b="0">
                    <a:solidFill>
                      <a:srgbClr val="000000"/>
                    </a:solidFill>
                  </a:defRPr>
                </a:pPr>
                <a:r>
                  <a:rPr lang="en-US" sz="800" b="1" dirty="0">
                    <a:solidFill>
                      <a:srgbClr val="4277BB"/>
                    </a:solidFill>
                  </a:rPr>
                  <a:t>A</a:t>
                </a:r>
                <a:r>
                  <a:rPr sz="800" b="1" dirty="0">
                    <a:solidFill>
                      <a:srgbClr val="4277BB"/>
                    </a:solidFill>
                  </a:rPr>
                  <a:t>NALYTICS</a:t>
                </a:r>
              </a:p>
            </p:txBody>
          </p:sp>
        </p:grpSp>
        <p:pic>
          <p:nvPicPr>
            <p:cNvPr id="69" name="_-43.png">
              <a:extLst>
                <a:ext uri="{FF2B5EF4-FFF2-40B4-BE49-F238E27FC236}">
                  <a16:creationId xmlns:a16="http://schemas.microsoft.com/office/drawing/2014/main" id="{D782EB68-D57E-354C-B299-F501A2EA69C5}"/>
                </a:ext>
              </a:extLst>
            </p:cNvPr>
            <p:cNvPicPr/>
            <p:nvPr/>
          </p:nvPicPr>
          <p:blipFill>
            <a:blip r:embed="rId4">
              <a:extLst/>
            </a:blip>
            <a:srcRect l="14580" t="29632" r="14580" b="22729"/>
            <a:stretch>
              <a:fillRect/>
            </a:stretch>
          </p:blipFill>
          <p:spPr>
            <a:xfrm>
              <a:off x="4167839" y="2231101"/>
              <a:ext cx="503007" cy="336909"/>
            </a:xfrm>
            <a:prstGeom prst="rect">
              <a:avLst/>
            </a:prstGeom>
            <a:ln w="3175" cap="flat">
              <a:noFill/>
              <a:miter lim="400000"/>
            </a:ln>
            <a:effectLst/>
          </p:spPr>
        </p:pic>
      </p:gr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a:t>
            </a:r>
            <a:r>
              <a:rPr lang="en-US" sz="2400"/>
              <a:t>Management </a:t>
            </a:r>
            <a:r>
              <a:rPr sz="2400"/>
              <a:t>Icons</a:t>
            </a:r>
            <a:endParaRPr sz="2400"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36" name="Shape 536"/>
          <p:cNvSpPr/>
          <p:nvPr/>
        </p:nvSpPr>
        <p:spPr>
          <a:xfrm>
            <a:off x="1423574" y="2165656"/>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client or request fulfillment system reports an incident, requests a change, or seeks the status of an application.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grpSp>
        <p:nvGrpSpPr>
          <p:cNvPr id="539" name="Group 538"/>
          <p:cNvGrpSpPr/>
          <p:nvPr/>
        </p:nvGrpSpPr>
        <p:grpSpPr>
          <a:xfrm>
            <a:off x="588544" y="3389319"/>
            <a:ext cx="709096" cy="830344"/>
            <a:chOff x="351481" y="4363671"/>
            <a:chExt cx="709096" cy="830344"/>
          </a:xfrm>
        </p:grpSpPr>
        <p:sp>
          <p:nvSpPr>
            <p:cNvPr id="50" name="Shape 529"/>
            <p:cNvSpPr/>
            <p:nvPr/>
          </p:nvSpPr>
          <p:spPr>
            <a:xfrm>
              <a:off x="351481" y="436367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175" y="4472306"/>
              <a:ext cx="463296" cy="475488"/>
            </a:xfrm>
            <a:prstGeom prst="rect">
              <a:avLst/>
            </a:prstGeom>
          </p:spPr>
        </p:pic>
        <p:sp>
          <p:nvSpPr>
            <p:cNvPr id="51" name="Shape 530"/>
            <p:cNvSpPr/>
            <p:nvPr/>
          </p:nvSpPr>
          <p:spPr>
            <a:xfrm>
              <a:off x="380904" y="5070904"/>
              <a:ext cx="67967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540" name="Group 539"/>
          <p:cNvGrpSpPr/>
          <p:nvPr/>
        </p:nvGrpSpPr>
        <p:grpSpPr>
          <a:xfrm>
            <a:off x="571500" y="4770767"/>
            <a:ext cx="745397" cy="953454"/>
            <a:chOff x="354771" y="5395597"/>
            <a:chExt cx="745397" cy="953454"/>
          </a:xfrm>
        </p:grpSpPr>
        <p:sp>
          <p:nvSpPr>
            <p:cNvPr id="52" name="Shape 529"/>
            <p:cNvSpPr/>
            <p:nvPr/>
          </p:nvSpPr>
          <p:spPr>
            <a:xfrm>
              <a:off x="358207" y="539559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84" y="5433907"/>
              <a:ext cx="552030" cy="566557"/>
            </a:xfrm>
            <a:prstGeom prst="rect">
              <a:avLst/>
            </a:prstGeom>
          </p:spPr>
        </p:pic>
        <p:sp>
          <p:nvSpPr>
            <p:cNvPr id="53" name="Shape 530"/>
            <p:cNvSpPr/>
            <p:nvPr/>
          </p:nvSpPr>
          <p:spPr>
            <a:xfrm>
              <a:off x="354771" y="6102830"/>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INCIDENT</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537" name="Group 536"/>
          <p:cNvGrpSpPr/>
          <p:nvPr/>
        </p:nvGrpSpPr>
        <p:grpSpPr>
          <a:xfrm>
            <a:off x="603606" y="2119215"/>
            <a:ext cx="721919" cy="953454"/>
            <a:chOff x="414354" y="2026974"/>
            <a:chExt cx="721919" cy="953454"/>
          </a:xfrm>
        </p:grpSpPr>
        <p:sp>
          <p:nvSpPr>
            <p:cNvPr id="54" name="Shape 529"/>
            <p:cNvSpPr/>
            <p:nvPr/>
          </p:nvSpPr>
          <p:spPr>
            <a:xfrm>
              <a:off x="414354" y="20269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76" y="2148322"/>
              <a:ext cx="463296" cy="475488"/>
            </a:xfrm>
            <a:prstGeom prst="rect">
              <a:avLst/>
            </a:prstGeom>
          </p:spPr>
        </p:pic>
        <p:sp>
          <p:nvSpPr>
            <p:cNvPr id="55" name="Shape 530"/>
            <p:cNvSpPr/>
            <p:nvPr/>
          </p:nvSpPr>
          <p:spPr>
            <a:xfrm>
              <a:off x="430952" y="2734207"/>
              <a:ext cx="70532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REQUEST</a:t>
              </a:r>
            </a:p>
            <a:p>
              <a:pPr lvl="0">
                <a:defRPr sz="1800" b="0">
                  <a:solidFill>
                    <a:srgbClr val="000000"/>
                  </a:solidFill>
                </a:defRPr>
              </a:pPr>
              <a:r>
                <a:rPr lang="en-US" sz="800" b="1" dirty="0">
                  <a:solidFill>
                    <a:srgbClr val="4277BB"/>
                  </a:solidFill>
                </a:rPr>
                <a:t>FULFILLMENT</a:t>
              </a:r>
              <a:endParaRPr sz="800" b="1" dirty="0">
                <a:solidFill>
                  <a:srgbClr val="4277BB"/>
                </a:solidFill>
              </a:endParaRPr>
            </a:p>
          </p:txBody>
        </p:sp>
      </p:grpSp>
      <p:grpSp>
        <p:nvGrpSpPr>
          <p:cNvPr id="525" name="Group 524"/>
          <p:cNvGrpSpPr/>
          <p:nvPr/>
        </p:nvGrpSpPr>
        <p:grpSpPr>
          <a:xfrm>
            <a:off x="4101287" y="2084768"/>
            <a:ext cx="707233" cy="830344"/>
            <a:chOff x="2795054" y="1828533"/>
            <a:chExt cx="707233" cy="830344"/>
          </a:xfrm>
        </p:grpSpPr>
        <p:sp>
          <p:nvSpPr>
            <p:cNvPr id="56" name="Shape 529"/>
            <p:cNvSpPr/>
            <p:nvPr/>
          </p:nvSpPr>
          <p:spPr>
            <a:xfrm>
              <a:off x="2795054" y="182853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670" y="1944203"/>
              <a:ext cx="463296" cy="475488"/>
            </a:xfrm>
            <a:prstGeom prst="rect">
              <a:avLst/>
            </a:prstGeom>
          </p:spPr>
        </p:pic>
        <p:sp>
          <p:nvSpPr>
            <p:cNvPr id="57" name="Shape 530"/>
            <p:cNvSpPr/>
            <p:nvPr/>
          </p:nvSpPr>
          <p:spPr>
            <a:xfrm>
              <a:off x="2831690" y="2535766"/>
              <a:ext cx="66524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grpSp>
        <p:nvGrpSpPr>
          <p:cNvPr id="526" name="Group 525"/>
          <p:cNvGrpSpPr/>
          <p:nvPr/>
        </p:nvGrpSpPr>
        <p:grpSpPr>
          <a:xfrm>
            <a:off x="4004189" y="3379201"/>
            <a:ext cx="899285" cy="830344"/>
            <a:chOff x="2701478" y="3018912"/>
            <a:chExt cx="899285" cy="830344"/>
          </a:xfrm>
        </p:grpSpPr>
        <p:sp>
          <p:nvSpPr>
            <p:cNvPr id="58" name="Shape 529"/>
            <p:cNvSpPr/>
            <p:nvPr/>
          </p:nvSpPr>
          <p:spPr>
            <a:xfrm>
              <a:off x="2781860" y="301891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2196" y="3066547"/>
              <a:ext cx="592245" cy="607830"/>
            </a:xfrm>
            <a:prstGeom prst="rect">
              <a:avLst/>
            </a:prstGeom>
          </p:spPr>
        </p:pic>
        <p:sp>
          <p:nvSpPr>
            <p:cNvPr id="59" name="Shape 530"/>
            <p:cNvSpPr/>
            <p:nvPr/>
          </p:nvSpPr>
          <p:spPr>
            <a:xfrm>
              <a:off x="2701478" y="3726145"/>
              <a:ext cx="89928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grpSp>
        <p:nvGrpSpPr>
          <p:cNvPr id="527" name="Group 526"/>
          <p:cNvGrpSpPr/>
          <p:nvPr/>
        </p:nvGrpSpPr>
        <p:grpSpPr>
          <a:xfrm>
            <a:off x="4098151" y="4770767"/>
            <a:ext cx="733943" cy="830344"/>
            <a:chOff x="2745118" y="4188050"/>
            <a:chExt cx="733943" cy="830344"/>
          </a:xfrm>
        </p:grpSpPr>
        <p:sp>
          <p:nvSpPr>
            <p:cNvPr id="60" name="Shape 529"/>
            <p:cNvSpPr/>
            <p:nvPr/>
          </p:nvSpPr>
          <p:spPr>
            <a:xfrm>
              <a:off x="2745118" y="41880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7457" y="4324573"/>
              <a:ext cx="463296" cy="475488"/>
            </a:xfrm>
            <a:prstGeom prst="rect">
              <a:avLst/>
            </a:prstGeom>
          </p:spPr>
        </p:pic>
        <p:sp>
          <p:nvSpPr>
            <p:cNvPr id="61" name="Shape 530"/>
            <p:cNvSpPr/>
            <p:nvPr/>
          </p:nvSpPr>
          <p:spPr>
            <a:xfrm>
              <a:off x="2749694" y="4895283"/>
              <a:ext cx="72936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541" name="Group 540"/>
          <p:cNvGrpSpPr/>
          <p:nvPr/>
        </p:nvGrpSpPr>
        <p:grpSpPr>
          <a:xfrm>
            <a:off x="594955" y="6161628"/>
            <a:ext cx="707233" cy="953454"/>
            <a:chOff x="351481" y="6489700"/>
            <a:chExt cx="707233" cy="953454"/>
          </a:xfrm>
        </p:grpSpPr>
        <p:sp>
          <p:nvSpPr>
            <p:cNvPr id="68" name="Shape 529"/>
            <p:cNvSpPr/>
            <p:nvPr/>
          </p:nvSpPr>
          <p:spPr>
            <a:xfrm>
              <a:off x="351481" y="648970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086" y="6611112"/>
              <a:ext cx="463296" cy="475488"/>
            </a:xfrm>
            <a:prstGeom prst="rect">
              <a:avLst/>
            </a:prstGeom>
          </p:spPr>
        </p:pic>
        <p:sp>
          <p:nvSpPr>
            <p:cNvPr id="69" name="Shape 530"/>
            <p:cNvSpPr/>
            <p:nvPr/>
          </p:nvSpPr>
          <p:spPr>
            <a:xfrm>
              <a:off x="387316" y="7196933"/>
              <a:ext cx="66685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LOG</a:t>
              </a:r>
            </a:p>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542" name="Group 541"/>
          <p:cNvGrpSpPr/>
          <p:nvPr/>
        </p:nvGrpSpPr>
        <p:grpSpPr>
          <a:xfrm>
            <a:off x="7226427" y="2131535"/>
            <a:ext cx="707233" cy="830344"/>
            <a:chOff x="4385467" y="1745906"/>
            <a:chExt cx="707233" cy="830344"/>
          </a:xfrm>
        </p:grpSpPr>
        <p:sp>
          <p:nvSpPr>
            <p:cNvPr id="76" name="Shape 529"/>
            <p:cNvSpPr/>
            <p:nvPr/>
          </p:nvSpPr>
          <p:spPr>
            <a:xfrm>
              <a:off x="4385467" y="17459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7566" y="1823538"/>
              <a:ext cx="581041" cy="596332"/>
            </a:xfrm>
            <a:prstGeom prst="rect">
              <a:avLst/>
            </a:prstGeom>
          </p:spPr>
        </p:pic>
        <p:sp>
          <p:nvSpPr>
            <p:cNvPr id="77" name="Shape 530"/>
            <p:cNvSpPr/>
            <p:nvPr/>
          </p:nvSpPr>
          <p:spPr>
            <a:xfrm>
              <a:off x="4490230" y="2453139"/>
              <a:ext cx="52899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RUNBOOK</a:t>
              </a:r>
              <a:endParaRPr sz="800" b="1" dirty="0">
                <a:solidFill>
                  <a:srgbClr val="4277BB"/>
                </a:solidFill>
              </a:endParaRPr>
            </a:p>
          </p:txBody>
        </p:sp>
      </p:grpSp>
      <p:grpSp>
        <p:nvGrpSpPr>
          <p:cNvPr id="33" name="Group 32"/>
          <p:cNvGrpSpPr/>
          <p:nvPr/>
        </p:nvGrpSpPr>
        <p:grpSpPr>
          <a:xfrm>
            <a:off x="4110139" y="6178664"/>
            <a:ext cx="707233" cy="830344"/>
            <a:chOff x="4108309" y="5015443"/>
            <a:chExt cx="707233" cy="830344"/>
          </a:xfrm>
        </p:grpSpPr>
        <p:sp>
          <p:nvSpPr>
            <p:cNvPr id="108" name="Shape 529"/>
            <p:cNvSpPr/>
            <p:nvPr/>
          </p:nvSpPr>
          <p:spPr>
            <a:xfrm>
              <a:off x="410830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5918" y="5122870"/>
              <a:ext cx="463296" cy="475488"/>
            </a:xfrm>
            <a:prstGeom prst="rect">
              <a:avLst/>
            </a:prstGeom>
          </p:spPr>
        </p:pic>
        <p:sp>
          <p:nvSpPr>
            <p:cNvPr id="109" name="Shape 530"/>
            <p:cNvSpPr/>
            <p:nvPr/>
          </p:nvSpPr>
          <p:spPr>
            <a:xfrm>
              <a:off x="4301236" y="5722676"/>
              <a:ext cx="3526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SLACK</a:t>
              </a:r>
              <a:endParaRPr sz="800" b="1" dirty="0">
                <a:solidFill>
                  <a:srgbClr val="4277BB"/>
                </a:solidFill>
              </a:endParaRPr>
            </a:p>
          </p:txBody>
        </p:sp>
      </p:grpSp>
      <p:sp>
        <p:nvSpPr>
          <p:cNvPr id="148" name="Shape 536"/>
          <p:cNvSpPr/>
          <p:nvPr/>
        </p:nvSpPr>
        <p:spPr>
          <a:xfrm>
            <a:off x="1384572" y="34704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Operations handles the integration, usage, and delivery of key services to business applications and the enterprise.</a:t>
            </a:r>
          </a:p>
        </p:txBody>
      </p:sp>
      <p:sp>
        <p:nvSpPr>
          <p:cNvPr id="149" name="Shape 536"/>
          <p:cNvSpPr/>
          <p:nvPr/>
        </p:nvSpPr>
        <p:spPr>
          <a:xfrm>
            <a:off x="1360555" y="4806186"/>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sz="100" dirty="0"/>
              <a:t>(</a:t>
            </a:r>
            <a:r>
              <a:rPr lang="en-US" sz="1050" dirty="0"/>
              <a:t>Restores normal service operation as quickly as possible and minimizes the adverse effect on business operations.</a:t>
            </a:r>
            <a:endParaRPr sz="100" dirty="0"/>
          </a:p>
        </p:txBody>
      </p:sp>
      <p:sp>
        <p:nvSpPr>
          <p:cNvPr id="155" name="Shape 536"/>
          <p:cNvSpPr/>
          <p:nvPr/>
        </p:nvSpPr>
        <p:spPr>
          <a:xfrm>
            <a:off x="4903971" y="218549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Knowing the current state of the services that are offered to users is a key requirement</a:t>
            </a:r>
          </a:p>
        </p:txBody>
      </p:sp>
      <p:sp>
        <p:nvSpPr>
          <p:cNvPr id="156" name="Shape 536"/>
          <p:cNvSpPr/>
          <p:nvPr/>
        </p:nvSpPr>
        <p:spPr>
          <a:xfrm>
            <a:off x="4888280" y="3337511"/>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On the cloud, you can enhance collaboration by setting up tools to participate in the conversation.</a:t>
            </a:r>
          </a:p>
        </p:txBody>
      </p:sp>
      <p:sp>
        <p:nvSpPr>
          <p:cNvPr id="157" name="Shape 536"/>
          <p:cNvSpPr/>
          <p:nvPr/>
        </p:nvSpPr>
        <p:spPr>
          <a:xfrm>
            <a:off x="4903971" y="475348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notification system alerts on-call personnel based on notification rules for the triggered incidents. </a:t>
            </a:r>
          </a:p>
        </p:txBody>
      </p:sp>
      <p:sp>
        <p:nvSpPr>
          <p:cNvPr id="167" name="Shape 536"/>
          <p:cNvSpPr/>
          <p:nvPr/>
        </p:nvSpPr>
        <p:spPr>
          <a:xfrm>
            <a:off x="8025759" y="208476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Script-based operational tasks are defined, built, orchestrated, automated, and managed as runbooks. </a:t>
            </a:r>
          </a:p>
        </p:txBody>
      </p:sp>
      <p:sp>
        <p:nvSpPr>
          <p:cNvPr id="175" name="Shape 536"/>
          <p:cNvSpPr/>
          <p:nvPr/>
        </p:nvSpPr>
        <p:spPr>
          <a:xfrm>
            <a:off x="4903971" y="6007297"/>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With Slack, teams can integrate development and operations tools to post updates and alerts as new builds are completed and deployed and as performance is monitored. </a:t>
            </a:r>
          </a:p>
        </p:txBody>
      </p:sp>
      <p:sp>
        <p:nvSpPr>
          <p:cNvPr id="182" name="Shape 536"/>
          <p:cNvSpPr/>
          <p:nvPr/>
        </p:nvSpPr>
        <p:spPr>
          <a:xfrm>
            <a:off x="1392636" y="620290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Log files are an important way to understand the status of applications and services. </a:t>
            </a:r>
          </a:p>
        </p:txBody>
      </p:sp>
      <p:grpSp>
        <p:nvGrpSpPr>
          <p:cNvPr id="110" name="Group 109">
            <a:extLst>
              <a:ext uri="{FF2B5EF4-FFF2-40B4-BE49-F238E27FC236}">
                <a16:creationId xmlns:a16="http://schemas.microsoft.com/office/drawing/2014/main" id="{6725B9D5-8645-9140-8C20-0AEC203EA6B4}"/>
              </a:ext>
            </a:extLst>
          </p:cNvPr>
          <p:cNvGrpSpPr/>
          <p:nvPr/>
        </p:nvGrpSpPr>
        <p:grpSpPr>
          <a:xfrm>
            <a:off x="7208451" y="3364070"/>
            <a:ext cx="733943" cy="953454"/>
            <a:chOff x="5971046" y="4039787"/>
            <a:chExt cx="733943" cy="953454"/>
          </a:xfrm>
        </p:grpSpPr>
        <p:sp>
          <p:nvSpPr>
            <p:cNvPr id="111" name="Shape 529">
              <a:extLst>
                <a:ext uri="{FF2B5EF4-FFF2-40B4-BE49-F238E27FC236}">
                  <a16:creationId xmlns:a16="http://schemas.microsoft.com/office/drawing/2014/main" id="{05240F70-78DD-B94E-B8FA-96F9CE16312F}"/>
                </a:ext>
              </a:extLst>
            </p:cNvPr>
            <p:cNvSpPr/>
            <p:nvPr/>
          </p:nvSpPr>
          <p:spPr>
            <a:xfrm>
              <a:off x="5971046" y="40397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2" name="Picture 111">
              <a:extLst>
                <a:ext uri="{FF2B5EF4-FFF2-40B4-BE49-F238E27FC236}">
                  <a16:creationId xmlns:a16="http://schemas.microsoft.com/office/drawing/2014/main" id="{FCB1308B-900A-2A46-9071-A7EB638C8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3014" y="4153383"/>
              <a:ext cx="463296" cy="475488"/>
            </a:xfrm>
            <a:prstGeom prst="rect">
              <a:avLst/>
            </a:prstGeom>
          </p:spPr>
        </p:pic>
        <p:sp>
          <p:nvSpPr>
            <p:cNvPr id="113" name="Shape 530">
              <a:extLst>
                <a:ext uri="{FF2B5EF4-FFF2-40B4-BE49-F238E27FC236}">
                  <a16:creationId xmlns:a16="http://schemas.microsoft.com/office/drawing/2014/main" id="{FC79FC41-9D24-3340-B4EE-9B366407E75F}"/>
                </a:ext>
              </a:extLst>
            </p:cNvPr>
            <p:cNvSpPr/>
            <p:nvPr/>
          </p:nvSpPr>
          <p:spPr>
            <a:xfrm>
              <a:off x="5975622" y="4747020"/>
              <a:ext cx="72936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a:t>
              </a:r>
            </a:p>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116" name="Group 115">
            <a:extLst>
              <a:ext uri="{FF2B5EF4-FFF2-40B4-BE49-F238E27FC236}">
                <a16:creationId xmlns:a16="http://schemas.microsoft.com/office/drawing/2014/main" id="{7C77DAFC-4EBD-EB4A-BAB7-608016323211}"/>
              </a:ext>
            </a:extLst>
          </p:cNvPr>
          <p:cNvGrpSpPr/>
          <p:nvPr/>
        </p:nvGrpSpPr>
        <p:grpSpPr>
          <a:xfrm>
            <a:off x="7208451" y="4769751"/>
            <a:ext cx="751809" cy="953454"/>
            <a:chOff x="6100010" y="6088131"/>
            <a:chExt cx="751809" cy="953454"/>
          </a:xfrm>
        </p:grpSpPr>
        <p:sp>
          <p:nvSpPr>
            <p:cNvPr id="117" name="Shape 529">
              <a:extLst>
                <a:ext uri="{FF2B5EF4-FFF2-40B4-BE49-F238E27FC236}">
                  <a16:creationId xmlns:a16="http://schemas.microsoft.com/office/drawing/2014/main" id="{312752B1-EF73-5846-9C81-09B7DEB0E130}"/>
                </a:ext>
              </a:extLst>
            </p:cNvPr>
            <p:cNvSpPr/>
            <p:nvPr/>
          </p:nvSpPr>
          <p:spPr>
            <a:xfrm>
              <a:off x="6106654" y="608813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8" name="Picture 117">
              <a:extLst>
                <a:ext uri="{FF2B5EF4-FFF2-40B4-BE49-F238E27FC236}">
                  <a16:creationId xmlns:a16="http://schemas.microsoft.com/office/drawing/2014/main" id="{0E19B2B2-B265-0047-A40C-52BD28994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sp>
          <p:nvSpPr>
            <p:cNvPr id="119" name="Shape 530">
              <a:extLst>
                <a:ext uri="{FF2B5EF4-FFF2-40B4-BE49-F238E27FC236}">
                  <a16:creationId xmlns:a16="http://schemas.microsoft.com/office/drawing/2014/main" id="{DE407F9E-9C30-FB4F-AA18-8A8064F669F1}"/>
                </a:ext>
              </a:extLst>
            </p:cNvPr>
            <p:cNvSpPr/>
            <p:nvPr/>
          </p:nvSpPr>
          <p:spPr>
            <a:xfrm>
              <a:off x="6100010" y="6795364"/>
              <a:ext cx="75180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CORRELATION</a:t>
              </a:r>
              <a:endParaRPr sz="800" b="1" dirty="0">
                <a:solidFill>
                  <a:srgbClr val="4277BB"/>
                </a:solidFill>
              </a:endParaRPr>
            </a:p>
          </p:txBody>
        </p:sp>
      </p:grpSp>
      <p:sp>
        <p:nvSpPr>
          <p:cNvPr id="120" name="Shape 536">
            <a:extLst>
              <a:ext uri="{FF2B5EF4-FFF2-40B4-BE49-F238E27FC236}">
                <a16:creationId xmlns:a16="http://schemas.microsoft.com/office/drawing/2014/main" id="{9C501CCA-BB6C-9D49-A382-BD5889FF9F78}"/>
              </a:ext>
            </a:extLst>
          </p:cNvPr>
          <p:cNvSpPr/>
          <p:nvPr/>
        </p:nvSpPr>
        <p:spPr>
          <a:xfrm>
            <a:off x="8015708" y="3581146"/>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Notifies the right people on the team or systems when issues occur.</a:t>
            </a:r>
          </a:p>
        </p:txBody>
      </p:sp>
      <p:sp>
        <p:nvSpPr>
          <p:cNvPr id="121" name="Shape 536">
            <a:extLst>
              <a:ext uri="{FF2B5EF4-FFF2-40B4-BE49-F238E27FC236}">
                <a16:creationId xmlns:a16="http://schemas.microsoft.com/office/drawing/2014/main" id="{7BEE58CF-7BFC-3C45-89A1-8927D99A9BBB}"/>
              </a:ext>
            </a:extLst>
          </p:cNvPr>
          <p:cNvSpPr/>
          <p:nvPr/>
        </p:nvSpPr>
        <p:spPr>
          <a:xfrm>
            <a:off x="8033885" y="4704066"/>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event-correlation tool can correlate events from monitoring sources.</a:t>
            </a:r>
          </a:p>
        </p:txBody>
      </p:sp>
      <p:sp>
        <p:nvSpPr>
          <p:cNvPr id="122" name="Shape 536">
            <a:extLst>
              <a:ext uri="{FF2B5EF4-FFF2-40B4-BE49-F238E27FC236}">
                <a16:creationId xmlns:a16="http://schemas.microsoft.com/office/drawing/2014/main" id="{2B56AFC4-846F-3640-9BFD-C44F265C07EA}"/>
              </a:ext>
            </a:extLst>
          </p:cNvPr>
          <p:cNvSpPr/>
          <p:nvPr/>
        </p:nvSpPr>
        <p:spPr>
          <a:xfrm>
            <a:off x="7966764" y="623596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Ensures that standardized methods and procedures are used for efficient handling of all changes. </a:t>
            </a:r>
          </a:p>
        </p:txBody>
      </p:sp>
      <p:grpSp>
        <p:nvGrpSpPr>
          <p:cNvPr id="123" name="Group 122">
            <a:extLst>
              <a:ext uri="{FF2B5EF4-FFF2-40B4-BE49-F238E27FC236}">
                <a16:creationId xmlns:a16="http://schemas.microsoft.com/office/drawing/2014/main" id="{65B9B5D8-4736-FF46-B671-B4A72BA9558D}"/>
              </a:ext>
            </a:extLst>
          </p:cNvPr>
          <p:cNvGrpSpPr/>
          <p:nvPr/>
        </p:nvGrpSpPr>
        <p:grpSpPr>
          <a:xfrm>
            <a:off x="7234000" y="6134100"/>
            <a:ext cx="745397" cy="953454"/>
            <a:chOff x="1483908" y="3931896"/>
            <a:chExt cx="745397" cy="953454"/>
          </a:xfrm>
        </p:grpSpPr>
        <p:sp>
          <p:nvSpPr>
            <p:cNvPr id="126" name="Shape 529">
              <a:extLst>
                <a:ext uri="{FF2B5EF4-FFF2-40B4-BE49-F238E27FC236}">
                  <a16:creationId xmlns:a16="http://schemas.microsoft.com/office/drawing/2014/main" id="{D4B31B20-2BA7-AE41-89D7-AC64326D2877}"/>
                </a:ext>
              </a:extLst>
            </p:cNvPr>
            <p:cNvSpPr/>
            <p:nvPr/>
          </p:nvSpPr>
          <p:spPr>
            <a:xfrm>
              <a:off x="1487345" y="393189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7" name="Picture 126">
              <a:extLst>
                <a:ext uri="{FF2B5EF4-FFF2-40B4-BE49-F238E27FC236}">
                  <a16:creationId xmlns:a16="http://schemas.microsoft.com/office/drawing/2014/main" id="{FA32AA42-31AF-4B45-9FCD-483205F0D1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1146" y="4055662"/>
              <a:ext cx="463296" cy="475488"/>
            </a:xfrm>
            <a:prstGeom prst="rect">
              <a:avLst/>
            </a:prstGeom>
          </p:spPr>
        </p:pic>
        <p:sp>
          <p:nvSpPr>
            <p:cNvPr id="128" name="Shape 530">
              <a:extLst>
                <a:ext uri="{FF2B5EF4-FFF2-40B4-BE49-F238E27FC236}">
                  <a16:creationId xmlns:a16="http://schemas.microsoft.com/office/drawing/2014/main" id="{6EABBF6C-7EF0-664A-B3ED-1039AFFE4F0E}"/>
                </a:ext>
              </a:extLst>
            </p:cNvPr>
            <p:cNvSpPr/>
            <p:nvPr/>
          </p:nvSpPr>
          <p:spPr>
            <a:xfrm>
              <a:off x="1483908" y="4639129"/>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CHANGE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Tree>
    <p:extLst>
      <p:ext uri="{BB962C8B-B14F-4D97-AF65-F5344CB8AC3E}">
        <p14:creationId xmlns:p14="http://schemas.microsoft.com/office/powerpoint/2010/main" val="214128561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grpSp>
        <p:nvGrpSpPr>
          <p:cNvPr id="9" name="Group 8"/>
          <p:cNvGrpSpPr/>
          <p:nvPr/>
        </p:nvGrpSpPr>
        <p:grpSpPr>
          <a:xfrm>
            <a:off x="597774" y="2110512"/>
            <a:ext cx="707233" cy="848067"/>
            <a:chOff x="1549459" y="5015443"/>
            <a:chExt cx="707233" cy="84806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389" y="5136181"/>
              <a:ext cx="463296" cy="475488"/>
            </a:xfrm>
            <a:prstGeom prst="rect">
              <a:avLst/>
            </a:prstGeom>
          </p:spPr>
        </p:pic>
        <p:sp>
          <p:nvSpPr>
            <p:cNvPr id="67" name="Shape 530"/>
            <p:cNvSpPr/>
            <p:nvPr/>
          </p:nvSpPr>
          <p:spPr>
            <a:xfrm>
              <a:off x="1571553" y="5740399"/>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12" name="Group 11"/>
          <p:cNvGrpSpPr/>
          <p:nvPr/>
        </p:nvGrpSpPr>
        <p:grpSpPr>
          <a:xfrm>
            <a:off x="515144" y="3376592"/>
            <a:ext cx="865622" cy="953454"/>
            <a:chOff x="1416853" y="6410354"/>
            <a:chExt cx="865622"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016" y="6526227"/>
              <a:ext cx="463296" cy="475488"/>
            </a:xfrm>
            <a:prstGeom prst="rect">
              <a:avLst/>
            </a:prstGeom>
          </p:spPr>
        </p:pic>
        <p:sp>
          <p:nvSpPr>
            <p:cNvPr id="71" name="Shape 530"/>
            <p:cNvSpPr/>
            <p:nvPr/>
          </p:nvSpPr>
          <p:spPr>
            <a:xfrm>
              <a:off x="1416853" y="7117587"/>
              <a:ext cx="865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20"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r>
              <a:rPr lang="en-US" sz="2400" dirty="0"/>
              <a:t> (continued)</a:t>
            </a:r>
            <a:endParaRPr sz="2400" dirty="0"/>
          </a:p>
        </p:txBody>
      </p:sp>
      <p:sp>
        <p:nvSpPr>
          <p:cNvPr id="154" name="Shape 536"/>
          <p:cNvSpPr/>
          <p:nvPr/>
        </p:nvSpPr>
        <p:spPr>
          <a:xfrm>
            <a:off x="1376934" y="211148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t>
            </a:r>
          </a:p>
        </p:txBody>
      </p:sp>
      <p:sp>
        <p:nvSpPr>
          <p:cNvPr id="155" name="Shape 536"/>
          <p:cNvSpPr/>
          <p:nvPr/>
        </p:nvSpPr>
        <p:spPr>
          <a:xfrm>
            <a:off x="1403744" y="3288962"/>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If a configuration change is needed, the incident owner or client opens a change ticket in the change management system, which is eventually adopted in the configuration system.</a:t>
            </a:r>
          </a:p>
        </p:txBody>
      </p:sp>
      <p:grpSp>
        <p:nvGrpSpPr>
          <p:cNvPr id="104" name="Group 103">
            <a:extLst>
              <a:ext uri="{FF2B5EF4-FFF2-40B4-BE49-F238E27FC236}">
                <a16:creationId xmlns:a16="http://schemas.microsoft.com/office/drawing/2014/main" id="{B9DFE85A-6538-C54A-9F20-56DB6F54451D}"/>
              </a:ext>
            </a:extLst>
          </p:cNvPr>
          <p:cNvGrpSpPr/>
          <p:nvPr/>
        </p:nvGrpSpPr>
        <p:grpSpPr>
          <a:xfrm>
            <a:off x="570877" y="4762500"/>
            <a:ext cx="707233" cy="830344"/>
            <a:chOff x="8925155" y="6136083"/>
            <a:chExt cx="707233" cy="83034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7" name="Picture 106">
              <a:extLst>
                <a:ext uri="{FF2B5EF4-FFF2-40B4-BE49-F238E27FC236}">
                  <a16:creationId xmlns:a16="http://schemas.microsoft.com/office/drawing/2014/main" id="{AF552B9C-7F0D-0C40-9DEE-854EEC7D7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825" y="6268433"/>
              <a:ext cx="463296" cy="475488"/>
            </a:xfrm>
            <a:prstGeom prst="rect">
              <a:avLst/>
            </a:prstGeom>
          </p:spPr>
        </p:pic>
        <p:sp>
          <p:nvSpPr>
            <p:cNvPr id="108" name="Shape 530">
              <a:extLst>
                <a:ext uri="{FF2B5EF4-FFF2-40B4-BE49-F238E27FC236}">
                  <a16:creationId xmlns:a16="http://schemas.microsoft.com/office/drawing/2014/main" id="{44B5D55D-4111-3B4B-A104-60A3263509FB}"/>
                </a:ext>
              </a:extLst>
            </p:cNvPr>
            <p:cNvSpPr/>
            <p:nvPr/>
          </p:nvSpPr>
          <p:spPr>
            <a:xfrm>
              <a:off x="9208652" y="6843316"/>
              <a:ext cx="17152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a:t>
              </a:r>
              <a:endParaRPr sz="800" b="1" dirty="0">
                <a:solidFill>
                  <a:srgbClr val="4277BB"/>
                </a:solidFill>
              </a:endParaRPr>
            </a:p>
          </p:txBody>
        </p:sp>
      </p:grpSp>
      <p:sp>
        <p:nvSpPr>
          <p:cNvPr id="109" name="Shape 536">
            <a:extLst>
              <a:ext uri="{FF2B5EF4-FFF2-40B4-BE49-F238E27FC236}">
                <a16:creationId xmlns:a16="http://schemas.microsoft.com/office/drawing/2014/main" id="{C03E9D5B-2858-4942-9EEE-4140D9AC5811}"/>
              </a:ext>
            </a:extLst>
          </p:cNvPr>
          <p:cNvSpPr/>
          <p:nvPr/>
        </p:nvSpPr>
        <p:spPr>
          <a:xfrm>
            <a:off x="1315176" y="465179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APIs to collect status, key performance metrics, event information, configuration information, resource monitoring data, and more.</a:t>
            </a:r>
          </a:p>
        </p:txBody>
      </p:sp>
      <p:grpSp>
        <p:nvGrpSpPr>
          <p:cNvPr id="114" name="Group 113">
            <a:extLst>
              <a:ext uri="{FF2B5EF4-FFF2-40B4-BE49-F238E27FC236}">
                <a16:creationId xmlns:a16="http://schemas.microsoft.com/office/drawing/2014/main" id="{F3117930-4B44-3445-9491-1325467B27BB}"/>
              </a:ext>
            </a:extLst>
          </p:cNvPr>
          <p:cNvGrpSpPr/>
          <p:nvPr/>
        </p:nvGrpSpPr>
        <p:grpSpPr>
          <a:xfrm>
            <a:off x="4076700" y="2118120"/>
            <a:ext cx="745397" cy="953454"/>
            <a:chOff x="2591978" y="6425242"/>
            <a:chExt cx="745397"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6" name="Picture 115">
              <a:extLst>
                <a:ext uri="{FF2B5EF4-FFF2-40B4-BE49-F238E27FC236}">
                  <a16:creationId xmlns:a16="http://schemas.microsoft.com/office/drawing/2014/main" id="{808C302A-EBEA-FD4D-ACC6-9A8FDBA1E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2118" y="6515686"/>
              <a:ext cx="463296" cy="475488"/>
            </a:xfrm>
            <a:prstGeom prst="rect">
              <a:avLst/>
            </a:prstGeom>
          </p:spPr>
        </p:pic>
        <p:sp>
          <p:nvSpPr>
            <p:cNvPr id="117" name="Shape 530">
              <a:extLst>
                <a:ext uri="{FF2B5EF4-FFF2-40B4-BE49-F238E27FC236}">
                  <a16:creationId xmlns:a16="http://schemas.microsoft.com/office/drawing/2014/main" id="{84416A0B-BCEF-5B4B-94AA-92918375CC41}"/>
                </a:ext>
              </a:extLst>
            </p:cNvPr>
            <p:cNvSpPr/>
            <p:nvPr/>
          </p:nvSpPr>
          <p:spPr>
            <a:xfrm>
              <a:off x="2591978" y="713247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PROBLEM</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18" name="Shape 536">
            <a:extLst>
              <a:ext uri="{FF2B5EF4-FFF2-40B4-BE49-F238E27FC236}">
                <a16:creationId xmlns:a16="http://schemas.microsoft.com/office/drawing/2014/main" id="{E279D786-AE8D-F046-903A-C84DCADDACE8}"/>
              </a:ext>
            </a:extLst>
          </p:cNvPr>
          <p:cNvSpPr/>
          <p:nvPr/>
        </p:nvSpPr>
        <p:spPr>
          <a:xfrm>
            <a:off x="4856409" y="202412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After the service is restored, problem management investigates the root cause of the problem by using techniques such as 5 Whys". </a:t>
            </a:r>
          </a:p>
        </p:txBody>
      </p:sp>
      <p:grpSp>
        <p:nvGrpSpPr>
          <p:cNvPr id="132" name="Group 131">
            <a:extLst>
              <a:ext uri="{FF2B5EF4-FFF2-40B4-BE49-F238E27FC236}">
                <a16:creationId xmlns:a16="http://schemas.microsoft.com/office/drawing/2014/main" id="{94EF41A5-04F0-334B-B5D7-BA4C5774645A}"/>
              </a:ext>
            </a:extLst>
          </p:cNvPr>
          <p:cNvGrpSpPr/>
          <p:nvPr/>
        </p:nvGrpSpPr>
        <p:grpSpPr>
          <a:xfrm>
            <a:off x="547769" y="6134100"/>
            <a:ext cx="711500" cy="953454"/>
            <a:chOff x="2799471" y="6675855"/>
            <a:chExt cx="711500"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2799471" y="6675855"/>
              <a:ext cx="711500" cy="953454"/>
              <a:chOff x="5120580" y="5020650"/>
              <a:chExt cx="711500"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3" name="Shape 530">
                <a:extLst>
                  <a:ext uri="{FF2B5EF4-FFF2-40B4-BE49-F238E27FC236}">
                    <a16:creationId xmlns:a16="http://schemas.microsoft.com/office/drawing/2014/main" id="{FA542BD0-AD3B-774B-B22D-9755C350E838}"/>
                  </a:ext>
                </a:extLst>
              </p:cNvPr>
              <p:cNvSpPr/>
              <p:nvPr/>
            </p:nvSpPr>
            <p:spPr>
              <a:xfrm>
                <a:off x="5147597" y="5727883"/>
                <a:ext cx="6844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TICKETING &amp; </a:t>
                </a:r>
              </a:p>
              <a:p>
                <a:pPr lvl="0">
                  <a:defRPr sz="1800" b="0">
                    <a:solidFill>
                      <a:srgbClr val="000000"/>
                    </a:solidFill>
                  </a:defRPr>
                </a:pPr>
                <a:r>
                  <a:rPr lang="en-US" sz="800" b="1" dirty="0">
                    <a:solidFill>
                      <a:srgbClr val="4277BB"/>
                    </a:solidFill>
                  </a:rPr>
                  <a:t>TRENDING</a:t>
                </a:r>
                <a:endParaRPr sz="800" b="1" dirty="0">
                  <a:solidFill>
                    <a:srgbClr val="4277BB"/>
                  </a:solidFill>
                </a:endParaRPr>
              </a:p>
            </p:txBody>
          </p:sp>
        </p:grpSp>
        <p:pic>
          <p:nvPicPr>
            <p:cNvPr id="134" name="Picture 133">
              <a:extLst>
                <a:ext uri="{FF2B5EF4-FFF2-40B4-BE49-F238E27FC236}">
                  <a16:creationId xmlns:a16="http://schemas.microsoft.com/office/drawing/2014/main" id="{731580EA-EC2B-F249-A81D-5222EA12A9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3901" y="6758193"/>
              <a:ext cx="566928" cy="481584"/>
            </a:xfrm>
            <a:prstGeom prst="rect">
              <a:avLst/>
            </a:prstGeom>
          </p:spPr>
        </p:pic>
      </p:grpSp>
      <p:sp>
        <p:nvSpPr>
          <p:cNvPr id="144" name="Shape 536">
            <a:extLst>
              <a:ext uri="{FF2B5EF4-FFF2-40B4-BE49-F238E27FC236}">
                <a16:creationId xmlns:a16="http://schemas.microsoft.com/office/drawing/2014/main" id="{A87DA716-3DFE-534F-9ADB-34B639C56715}"/>
              </a:ext>
            </a:extLst>
          </p:cNvPr>
          <p:cNvSpPr/>
          <p:nvPr/>
        </p:nvSpPr>
        <p:spPr>
          <a:xfrm>
            <a:off x="1305007" y="617497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incidents that are received, both resolved and unresolved, in the form of tickets</a:t>
            </a:r>
          </a:p>
        </p:txBody>
      </p:sp>
      <p:sp>
        <p:nvSpPr>
          <p:cNvPr id="153" name="Shape 536">
            <a:extLst>
              <a:ext uri="{FF2B5EF4-FFF2-40B4-BE49-F238E27FC236}">
                <a16:creationId xmlns:a16="http://schemas.microsoft.com/office/drawing/2014/main" id="{14910587-8E10-E84B-BAEF-7A6A5471E79C}"/>
              </a:ext>
            </a:extLst>
          </p:cNvPr>
          <p:cNvSpPr/>
          <p:nvPr/>
        </p:nvSpPr>
        <p:spPr>
          <a:xfrm>
            <a:off x="4822097" y="3531933"/>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Identifies the root cause of the problem.</a:t>
            </a:r>
          </a:p>
        </p:txBody>
      </p:sp>
      <p:grpSp>
        <p:nvGrpSpPr>
          <p:cNvPr id="14" name="Group 13">
            <a:extLst>
              <a:ext uri="{FF2B5EF4-FFF2-40B4-BE49-F238E27FC236}">
                <a16:creationId xmlns:a16="http://schemas.microsoft.com/office/drawing/2014/main" id="{6C8A3BEB-34CC-5B44-8E65-D70BF7645CCB}"/>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2" name="Shape 530">
                <a:extLst>
                  <a:ext uri="{FF2B5EF4-FFF2-40B4-BE49-F238E27FC236}">
                    <a16:creationId xmlns:a16="http://schemas.microsoft.com/office/drawing/2014/main" id="{5EE56FF9-F5DA-874E-B411-75EE18CF7CCD}"/>
                  </a:ext>
                </a:extLst>
              </p:cNvPr>
              <p:cNvSpPr/>
              <p:nvPr/>
            </p:nvSpPr>
            <p:spPr>
              <a:xfrm>
                <a:off x="2704993" y="7132475"/>
                <a:ext cx="51937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5 WHY </a:t>
                </a:r>
              </a:p>
              <a:p>
                <a:pPr lvl="0">
                  <a:defRPr sz="1800" b="0">
                    <a:solidFill>
                      <a:srgbClr val="000000"/>
                    </a:solidFill>
                  </a:defRPr>
                </a:pPr>
                <a:r>
                  <a:rPr lang="en-US" sz="800" b="1" dirty="0">
                    <a:solidFill>
                      <a:srgbClr val="4277BB"/>
                    </a:solidFill>
                  </a:rPr>
                  <a:t>ANALYSIS</a:t>
                </a:r>
              </a:p>
            </p:txBody>
          </p:sp>
        </p:grpSp>
        <p:pic>
          <p:nvPicPr>
            <p:cNvPr id="7" name="Picture 6">
              <a:extLst>
                <a:ext uri="{FF2B5EF4-FFF2-40B4-BE49-F238E27FC236}">
                  <a16:creationId xmlns:a16="http://schemas.microsoft.com/office/drawing/2014/main" id="{A328EFC7-054A-2745-A684-3057954EB5A8}"/>
                </a:ext>
              </a:extLst>
            </p:cNvPr>
            <p:cNvPicPr>
              <a:picLocks noChangeAspect="1"/>
            </p:cNvPicPr>
            <p:nvPr/>
          </p:nvPicPr>
          <p:blipFill>
            <a:blip r:embed="rId9"/>
            <a:stretch>
              <a:fillRect/>
            </a:stretch>
          </p:blipFill>
          <p:spPr>
            <a:xfrm>
              <a:off x="4219100" y="3501609"/>
              <a:ext cx="431800" cy="457200"/>
            </a:xfrm>
            <a:prstGeom prst="rect">
              <a:avLst/>
            </a:prstGeom>
          </p:spPr>
        </p:pic>
      </p:grpSp>
      <p:sp>
        <p:nvSpPr>
          <p:cNvPr id="159" name="Shape 536">
            <a:extLst>
              <a:ext uri="{FF2B5EF4-FFF2-40B4-BE49-F238E27FC236}">
                <a16:creationId xmlns:a16="http://schemas.microsoft.com/office/drawing/2014/main" id="{8A5A6E68-E9AC-A14A-85C4-81BD99EC07D0}"/>
              </a:ext>
            </a:extLst>
          </p:cNvPr>
          <p:cNvSpPr/>
          <p:nvPr/>
        </p:nvSpPr>
        <p:spPr>
          <a:xfrm>
            <a:off x="4822097" y="494509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analyzed known issues for history.</a:t>
            </a:r>
          </a:p>
        </p:txBody>
      </p:sp>
      <p:grpSp>
        <p:nvGrpSpPr>
          <p:cNvPr id="18" name="Group 17">
            <a:extLst>
              <a:ext uri="{FF2B5EF4-FFF2-40B4-BE49-F238E27FC236}">
                <a16:creationId xmlns:a16="http://schemas.microsoft.com/office/drawing/2014/main" id="{CBA65651-159C-8F4E-AD74-01AB098E9083}"/>
              </a:ext>
            </a:extLst>
          </p:cNvPr>
          <p:cNvGrpSpPr/>
          <p:nvPr/>
        </p:nvGrpSpPr>
        <p:grpSpPr>
          <a:xfrm>
            <a:off x="4036632" y="4796665"/>
            <a:ext cx="825546" cy="953454"/>
            <a:chOff x="4036632" y="4796665"/>
            <a:chExt cx="825546"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36632" y="4796665"/>
              <a:ext cx="825546" cy="953454"/>
              <a:chOff x="2551910" y="6425242"/>
              <a:chExt cx="825546"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75" name="Shape 530">
                <a:extLst>
                  <a:ext uri="{FF2B5EF4-FFF2-40B4-BE49-F238E27FC236}">
                    <a16:creationId xmlns:a16="http://schemas.microsoft.com/office/drawing/2014/main" id="{14AB8325-1F4F-4D47-B943-5038E6CAFF3D}"/>
                  </a:ext>
                </a:extLst>
              </p:cNvPr>
              <p:cNvSpPr/>
              <p:nvPr/>
            </p:nvSpPr>
            <p:spPr>
              <a:xfrm>
                <a:off x="2551910" y="7132475"/>
                <a:ext cx="82554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KNOWN ERROR </a:t>
                </a:r>
              </a:p>
              <a:p>
                <a:pPr lvl="0">
                  <a:defRPr sz="1800" b="0">
                    <a:solidFill>
                      <a:srgbClr val="000000"/>
                    </a:solidFill>
                  </a:defRPr>
                </a:pPr>
                <a:r>
                  <a:rPr lang="en-US" sz="800" b="1" dirty="0">
                    <a:solidFill>
                      <a:srgbClr val="4277BB"/>
                    </a:solidFill>
                  </a:rPr>
                  <a:t>DATABASE</a:t>
                </a:r>
              </a:p>
            </p:txBody>
          </p:sp>
        </p:grpSp>
        <p:pic>
          <p:nvPicPr>
            <p:cNvPr id="17" name="Picture 16">
              <a:extLst>
                <a:ext uri="{FF2B5EF4-FFF2-40B4-BE49-F238E27FC236}">
                  <a16:creationId xmlns:a16="http://schemas.microsoft.com/office/drawing/2014/main" id="{04D33D84-BC62-D44F-B65D-A72EDDEC63D0}"/>
                </a:ext>
              </a:extLst>
            </p:cNvPr>
            <p:cNvPicPr>
              <a:picLocks noChangeAspect="1"/>
            </p:cNvPicPr>
            <p:nvPr/>
          </p:nvPicPr>
          <p:blipFill>
            <a:blip r:embed="rId10"/>
            <a:stretch>
              <a:fillRect/>
            </a:stretch>
          </p:blipFill>
          <p:spPr>
            <a:xfrm>
              <a:off x="4249662" y="4975012"/>
              <a:ext cx="381000" cy="330200"/>
            </a:xfrm>
            <a:prstGeom prst="rect">
              <a:avLst/>
            </a:prstGeom>
          </p:spPr>
        </p:pic>
      </p:grpSp>
      <p:sp>
        <p:nvSpPr>
          <p:cNvPr id="176" name="Shape 536">
            <a:extLst>
              <a:ext uri="{FF2B5EF4-FFF2-40B4-BE49-F238E27FC236}">
                <a16:creationId xmlns:a16="http://schemas.microsoft.com/office/drawing/2014/main" id="{4D318A70-6215-3F47-B04A-F68BC0CD3ADA}"/>
              </a:ext>
            </a:extLst>
          </p:cNvPr>
          <p:cNvSpPr/>
          <p:nvPr/>
        </p:nvSpPr>
        <p:spPr>
          <a:xfrm>
            <a:off x="4822097" y="6293606"/>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used to diagnose the problem.</a:t>
            </a:r>
          </a:p>
        </p:txBody>
      </p:sp>
      <p:grpSp>
        <p:nvGrpSpPr>
          <p:cNvPr id="20" name="Group 19">
            <a:extLst>
              <a:ext uri="{FF2B5EF4-FFF2-40B4-BE49-F238E27FC236}">
                <a16:creationId xmlns:a16="http://schemas.microsoft.com/office/drawing/2014/main" id="{D4DAC699-DE7A-FA41-ADD1-D2E7B539F74B}"/>
              </a:ext>
            </a:extLst>
          </p:cNvPr>
          <p:cNvGrpSpPr/>
          <p:nvPr/>
        </p:nvGrpSpPr>
        <p:grpSpPr>
          <a:xfrm>
            <a:off x="4076708" y="6145174"/>
            <a:ext cx="745397" cy="1076565"/>
            <a:chOff x="4076708" y="6145174"/>
            <a:chExt cx="745397" cy="1076565"/>
          </a:xfrm>
        </p:grpSpPr>
        <p:grpSp>
          <p:nvGrpSpPr>
            <p:cNvPr id="178" name="Group 177">
              <a:extLst>
                <a:ext uri="{FF2B5EF4-FFF2-40B4-BE49-F238E27FC236}">
                  <a16:creationId xmlns:a16="http://schemas.microsoft.com/office/drawing/2014/main" id="{9C789D93-B099-DD45-BD33-DDA79C0D6C80}"/>
                </a:ext>
              </a:extLst>
            </p:cNvPr>
            <p:cNvGrpSpPr/>
            <p:nvPr/>
          </p:nvGrpSpPr>
          <p:grpSpPr>
            <a:xfrm>
              <a:off x="4076708" y="6145174"/>
              <a:ext cx="745397" cy="1076565"/>
              <a:chOff x="2591986" y="6425242"/>
              <a:chExt cx="745397" cy="1076565"/>
            </a:xfrm>
          </p:grpSpPr>
          <p:sp>
            <p:nvSpPr>
              <p:cNvPr id="180" name="Shape 529">
                <a:extLst>
                  <a:ext uri="{FF2B5EF4-FFF2-40B4-BE49-F238E27FC236}">
                    <a16:creationId xmlns:a16="http://schemas.microsoft.com/office/drawing/2014/main" id="{3622A468-5199-A944-A772-17BF663EB658}"/>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2591986" y="7132475"/>
                <a:ext cx="74539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MANAGEMENT</a:t>
                </a:r>
              </a:p>
              <a:p>
                <a:pPr lvl="0">
                  <a:defRPr sz="1800" b="0">
                    <a:solidFill>
                      <a:srgbClr val="000000"/>
                    </a:solidFill>
                  </a:defRPr>
                </a:pPr>
                <a:r>
                  <a:rPr lang="en-US" sz="800" b="1" dirty="0">
                    <a:solidFill>
                      <a:srgbClr val="4277BB"/>
                    </a:solidFill>
                  </a:rPr>
                  <a:t> TOOLING</a:t>
                </a:r>
              </a:p>
            </p:txBody>
          </p:sp>
        </p:grpSp>
        <p:pic>
          <p:nvPicPr>
            <p:cNvPr id="19" name="Picture 18">
              <a:extLst>
                <a:ext uri="{FF2B5EF4-FFF2-40B4-BE49-F238E27FC236}">
                  <a16:creationId xmlns:a16="http://schemas.microsoft.com/office/drawing/2014/main" id="{08E2F26F-C4D9-5F41-8351-D5D0384C98B7}"/>
                </a:ext>
              </a:extLst>
            </p:cNvPr>
            <p:cNvPicPr>
              <a:picLocks noChangeAspect="1"/>
            </p:cNvPicPr>
            <p:nvPr/>
          </p:nvPicPr>
          <p:blipFill>
            <a:blip r:embed="rId11"/>
            <a:stretch>
              <a:fillRect/>
            </a:stretch>
          </p:blipFill>
          <p:spPr>
            <a:xfrm>
              <a:off x="4242734" y="6305682"/>
              <a:ext cx="406400" cy="368300"/>
            </a:xfrm>
            <a:prstGeom prst="rect">
              <a:avLst/>
            </a:prstGeom>
          </p:spPr>
        </p:pic>
      </p:grpSp>
      <p:sp>
        <p:nvSpPr>
          <p:cNvPr id="186" name="Shape 536">
            <a:extLst>
              <a:ext uri="{FF2B5EF4-FFF2-40B4-BE49-F238E27FC236}">
                <a16:creationId xmlns:a16="http://schemas.microsoft.com/office/drawing/2014/main" id="{4F7DFDB8-C9A9-F843-B16C-A6E3BAC32F2C}"/>
              </a:ext>
            </a:extLst>
          </p:cNvPr>
          <p:cNvSpPr/>
          <p:nvPr/>
        </p:nvSpPr>
        <p:spPr>
          <a:xfrm>
            <a:off x="8015246" y="222710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Incorporates change requests into the change management pipeline.</a:t>
            </a:r>
          </a:p>
        </p:txBody>
      </p:sp>
      <p:grpSp>
        <p:nvGrpSpPr>
          <p:cNvPr id="25" name="Group 24">
            <a:extLst>
              <a:ext uri="{FF2B5EF4-FFF2-40B4-BE49-F238E27FC236}">
                <a16:creationId xmlns:a16="http://schemas.microsoft.com/office/drawing/2014/main" id="{B87D7341-ACC3-324A-9055-9384B1111519}"/>
              </a:ext>
            </a:extLst>
          </p:cNvPr>
          <p:cNvGrpSpPr/>
          <p:nvPr/>
        </p:nvGrpSpPr>
        <p:grpSpPr>
          <a:xfrm>
            <a:off x="7123328" y="2118120"/>
            <a:ext cx="969817" cy="953454"/>
            <a:chOff x="7123328" y="2118120"/>
            <a:chExt cx="969817"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123328" y="2118120"/>
              <a:ext cx="969817" cy="953454"/>
              <a:chOff x="2479769" y="6425242"/>
              <a:chExt cx="969817"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5" name="Shape 530">
                <a:extLst>
                  <a:ext uri="{FF2B5EF4-FFF2-40B4-BE49-F238E27FC236}">
                    <a16:creationId xmlns:a16="http://schemas.microsoft.com/office/drawing/2014/main" id="{2B371AC9-2B9C-1A41-A32C-D17D6EC7B346}"/>
                  </a:ext>
                </a:extLst>
              </p:cNvPr>
              <p:cNvSpPr/>
              <p:nvPr/>
            </p:nvSpPr>
            <p:spPr>
              <a:xfrm>
                <a:off x="2479769" y="7132475"/>
                <a:ext cx="96981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BACKLOG/ </a:t>
                </a:r>
              </a:p>
              <a:p>
                <a:pPr lvl="0">
                  <a:defRPr sz="1800" b="0">
                    <a:solidFill>
                      <a:srgbClr val="000000"/>
                    </a:solidFill>
                  </a:defRPr>
                </a:pPr>
                <a:r>
                  <a:rPr lang="en-US" sz="800" b="1" dirty="0">
                    <a:solidFill>
                      <a:srgbClr val="4277BB"/>
                    </a:solidFill>
                  </a:rPr>
                  <a:t>CHANGE REQUEST</a:t>
                </a:r>
              </a:p>
            </p:txBody>
          </p:sp>
        </p:grpSp>
        <p:pic>
          <p:nvPicPr>
            <p:cNvPr id="24" name="Picture 23">
              <a:extLst>
                <a:ext uri="{FF2B5EF4-FFF2-40B4-BE49-F238E27FC236}">
                  <a16:creationId xmlns:a16="http://schemas.microsoft.com/office/drawing/2014/main" id="{0A7EAAB2-22B3-E540-9DBD-070503762D9E}"/>
                </a:ext>
              </a:extLst>
            </p:cNvPr>
            <p:cNvPicPr>
              <a:picLocks noChangeAspect="1"/>
            </p:cNvPicPr>
            <p:nvPr/>
          </p:nvPicPr>
          <p:blipFill>
            <a:blip r:embed="rId12"/>
            <a:stretch>
              <a:fillRect/>
            </a:stretch>
          </p:blipFill>
          <p:spPr>
            <a:xfrm>
              <a:off x="7443135" y="2284580"/>
              <a:ext cx="330200" cy="381000"/>
            </a:xfrm>
            <a:prstGeom prst="rect">
              <a:avLst/>
            </a:prstGeom>
          </p:spPr>
        </p:pic>
      </p:grpSp>
      <p:sp>
        <p:nvSpPr>
          <p:cNvPr id="187" name="Shape 536">
            <a:extLst>
              <a:ext uri="{FF2B5EF4-FFF2-40B4-BE49-F238E27FC236}">
                <a16:creationId xmlns:a16="http://schemas.microsoft.com/office/drawing/2014/main" id="{7E685C06-B4C9-3C4E-8E66-1D755B44D3C6}"/>
              </a:ext>
            </a:extLst>
          </p:cNvPr>
          <p:cNvSpPr/>
          <p:nvPr/>
        </p:nvSpPr>
        <p:spPr>
          <a:xfrm>
            <a:off x="8015246" y="3474016"/>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Prioritizes list of problems for resolution.</a:t>
            </a:r>
          </a:p>
        </p:txBody>
      </p:sp>
      <p:grpSp>
        <p:nvGrpSpPr>
          <p:cNvPr id="189" name="Group 188">
            <a:extLst>
              <a:ext uri="{FF2B5EF4-FFF2-40B4-BE49-F238E27FC236}">
                <a16:creationId xmlns:a16="http://schemas.microsoft.com/office/drawing/2014/main" id="{51F10E8A-D522-E64D-A85D-55C7B6E337D7}"/>
              </a:ext>
            </a:extLst>
          </p:cNvPr>
          <p:cNvGrpSpPr/>
          <p:nvPr/>
        </p:nvGrpSpPr>
        <p:grpSpPr>
          <a:xfrm>
            <a:off x="7194664" y="3365029"/>
            <a:ext cx="827151" cy="830344"/>
            <a:chOff x="2551105" y="6425242"/>
            <a:chExt cx="827151" cy="83034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2" name="Shape 530">
              <a:extLst>
                <a:ext uri="{FF2B5EF4-FFF2-40B4-BE49-F238E27FC236}">
                  <a16:creationId xmlns:a16="http://schemas.microsoft.com/office/drawing/2014/main" id="{FE3BBB39-0C9E-9342-94C3-CE5B3FBA9027}"/>
                </a:ext>
              </a:extLst>
            </p:cNvPr>
            <p:cNvSpPr/>
            <p:nvPr/>
          </p:nvSpPr>
          <p:spPr>
            <a:xfrm>
              <a:off x="2551105" y="7132475"/>
              <a:ext cx="8271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PRIORITIZATION</a:t>
              </a:r>
            </a:p>
          </p:txBody>
        </p:sp>
      </p:grpSp>
      <p:pic>
        <p:nvPicPr>
          <p:cNvPr id="27" name="Picture 26">
            <a:extLst>
              <a:ext uri="{FF2B5EF4-FFF2-40B4-BE49-F238E27FC236}">
                <a16:creationId xmlns:a16="http://schemas.microsoft.com/office/drawing/2014/main" id="{573B75A3-47C0-A04D-95AE-8E552011764E}"/>
              </a:ext>
            </a:extLst>
          </p:cNvPr>
          <p:cNvPicPr>
            <a:picLocks noChangeAspect="1"/>
          </p:cNvPicPr>
          <p:nvPr/>
        </p:nvPicPr>
        <p:blipFill>
          <a:blip r:embed="rId13"/>
          <a:stretch>
            <a:fillRect/>
          </a:stretch>
        </p:blipFill>
        <p:spPr>
          <a:xfrm>
            <a:off x="7430783" y="3536823"/>
            <a:ext cx="317500" cy="368300"/>
          </a:xfrm>
          <a:prstGeom prst="rect">
            <a:avLst/>
          </a:prstGeom>
        </p:spPr>
      </p:pic>
    </p:spTree>
    <p:extLst>
      <p:ext uri="{BB962C8B-B14F-4D97-AF65-F5344CB8AC3E}">
        <p14:creationId xmlns:p14="http://schemas.microsoft.com/office/powerpoint/2010/main" val="175698659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Watson</a:t>
            </a:r>
            <a:r>
              <a:rPr sz="2400" dirty="0"/>
              <a:t>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8" name="Group 27">
            <a:extLst>
              <a:ext uri="{FF2B5EF4-FFF2-40B4-BE49-F238E27FC236}">
                <a16:creationId xmlns:a16="http://schemas.microsoft.com/office/drawing/2014/main" id="{0BF5F8C4-FA81-AC4F-95A7-2929D8C89702}"/>
              </a:ext>
            </a:extLst>
          </p:cNvPr>
          <p:cNvGrpSpPr/>
          <p:nvPr/>
        </p:nvGrpSpPr>
        <p:grpSpPr>
          <a:xfrm>
            <a:off x="546774" y="3297157"/>
            <a:ext cx="935872" cy="1114399"/>
            <a:chOff x="547466" y="6066020"/>
            <a:chExt cx="935872" cy="1114399"/>
          </a:xfrm>
        </p:grpSpPr>
        <p:pic>
          <p:nvPicPr>
            <p:cNvPr id="4" name="Picture 3">
              <a:extLst>
                <a:ext uri="{FF2B5EF4-FFF2-40B4-BE49-F238E27FC236}">
                  <a16:creationId xmlns:a16="http://schemas.microsoft.com/office/drawing/2014/main" id="{120A9D83-D551-FF42-B70A-A0FB58B8CBC4}"/>
                </a:ext>
              </a:extLst>
            </p:cNvPr>
            <p:cNvPicPr>
              <a:picLocks noChangeAspect="1"/>
            </p:cNvPicPr>
            <p:nvPr/>
          </p:nvPicPr>
          <p:blipFill>
            <a:blip r:embed="rId3"/>
            <a:stretch>
              <a:fillRect/>
            </a:stretch>
          </p:blipFill>
          <p:spPr>
            <a:xfrm>
              <a:off x="547466" y="6066020"/>
              <a:ext cx="935872" cy="935872"/>
            </a:xfrm>
            <a:prstGeom prst="rect">
              <a:avLst/>
            </a:prstGeom>
          </p:spPr>
        </p:pic>
        <p:sp>
          <p:nvSpPr>
            <p:cNvPr id="23" name="Shape 509">
              <a:extLst>
                <a:ext uri="{FF2B5EF4-FFF2-40B4-BE49-F238E27FC236}">
                  <a16:creationId xmlns:a16="http://schemas.microsoft.com/office/drawing/2014/main" id="{0C8439CB-08A1-B749-BF32-F1C3C3A3B140}"/>
                </a:ext>
              </a:extLst>
            </p:cNvPr>
            <p:cNvSpPr/>
            <p:nvPr/>
          </p:nvSpPr>
          <p:spPr>
            <a:xfrm>
              <a:off x="668520" y="6934198"/>
              <a:ext cx="63478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sp>
        <p:nvSpPr>
          <p:cNvPr id="24" name="Shape 519">
            <a:extLst>
              <a:ext uri="{FF2B5EF4-FFF2-40B4-BE49-F238E27FC236}">
                <a16:creationId xmlns:a16="http://schemas.microsoft.com/office/drawing/2014/main" id="{A020221A-BF4F-2442-9A7F-8DBC45E7DD12}"/>
              </a:ext>
            </a:extLst>
          </p:cNvPr>
          <p:cNvSpPr/>
          <p:nvPr/>
        </p:nvSpPr>
        <p:spPr>
          <a:xfrm>
            <a:off x="1539574" y="3470764"/>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Ingests, parses, indexes, and annotates content using cognitive functions.</a:t>
            </a:r>
          </a:p>
        </p:txBody>
      </p:sp>
      <p:grpSp>
        <p:nvGrpSpPr>
          <p:cNvPr id="43" name="Group 42">
            <a:extLst>
              <a:ext uri="{FF2B5EF4-FFF2-40B4-BE49-F238E27FC236}">
                <a16:creationId xmlns:a16="http://schemas.microsoft.com/office/drawing/2014/main" id="{A07C1C2B-EC91-504E-AE75-3DFBA3984D14}"/>
              </a:ext>
            </a:extLst>
          </p:cNvPr>
          <p:cNvGrpSpPr/>
          <p:nvPr/>
        </p:nvGrpSpPr>
        <p:grpSpPr>
          <a:xfrm>
            <a:off x="3987595" y="1999176"/>
            <a:ext cx="926442" cy="1049553"/>
            <a:chOff x="3987595" y="1999176"/>
            <a:chExt cx="926442" cy="1049553"/>
          </a:xfrm>
        </p:grpSpPr>
        <p:pic>
          <p:nvPicPr>
            <p:cNvPr id="5" name="Picture 4">
              <a:extLst>
                <a:ext uri="{FF2B5EF4-FFF2-40B4-BE49-F238E27FC236}">
                  <a16:creationId xmlns:a16="http://schemas.microsoft.com/office/drawing/2014/main" id="{CA079E78-E893-444D-8706-AD4A98AEBA85}"/>
                </a:ext>
              </a:extLst>
            </p:cNvPr>
            <p:cNvPicPr>
              <a:picLocks noChangeAspect="1"/>
            </p:cNvPicPr>
            <p:nvPr/>
          </p:nvPicPr>
          <p:blipFill>
            <a:blip r:embed="rId4"/>
            <a:stretch>
              <a:fillRect/>
            </a:stretch>
          </p:blipFill>
          <p:spPr>
            <a:xfrm>
              <a:off x="3987595" y="1999176"/>
              <a:ext cx="926442" cy="926442"/>
            </a:xfrm>
            <a:prstGeom prst="rect">
              <a:avLst/>
            </a:prstGeom>
          </p:spPr>
        </p:pic>
        <p:sp>
          <p:nvSpPr>
            <p:cNvPr id="26" name="Shape 509">
              <a:extLst>
                <a:ext uri="{FF2B5EF4-FFF2-40B4-BE49-F238E27FC236}">
                  <a16:creationId xmlns:a16="http://schemas.microsoft.com/office/drawing/2014/main" id="{C2DD4D24-4C80-9541-AF1E-FD317AB364F9}"/>
                </a:ext>
              </a:extLst>
            </p:cNvPr>
            <p:cNvSpPr/>
            <p:nvPr/>
          </p:nvSpPr>
          <p:spPr>
            <a:xfrm>
              <a:off x="4014799" y="2925618"/>
              <a:ext cx="87203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TONE ANALYZER</a:t>
              </a:r>
              <a:endParaRPr sz="800" b="1" dirty="0">
                <a:solidFill>
                  <a:srgbClr val="4277BB"/>
                </a:solidFill>
              </a:endParaRPr>
            </a:p>
          </p:txBody>
        </p:sp>
      </p:grpSp>
      <p:sp>
        <p:nvSpPr>
          <p:cNvPr id="27" name="Shape 519">
            <a:extLst>
              <a:ext uri="{FF2B5EF4-FFF2-40B4-BE49-F238E27FC236}">
                <a16:creationId xmlns:a16="http://schemas.microsoft.com/office/drawing/2014/main" id="{0246CD17-E224-EC42-8F6A-D96B79D2FE32}"/>
              </a:ext>
            </a:extLst>
          </p:cNvPr>
          <p:cNvSpPr/>
          <p:nvPr/>
        </p:nvSpPr>
        <p:spPr>
          <a:xfrm>
            <a:off x="4914037" y="2074041"/>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Leverages cognitive linguistic analysis to identify a variety of tones at both the sentence and document level. </a:t>
            </a:r>
          </a:p>
        </p:txBody>
      </p:sp>
      <p:grpSp>
        <p:nvGrpSpPr>
          <p:cNvPr id="40" name="Group 39">
            <a:extLst>
              <a:ext uri="{FF2B5EF4-FFF2-40B4-BE49-F238E27FC236}">
                <a16:creationId xmlns:a16="http://schemas.microsoft.com/office/drawing/2014/main" id="{10A6DFBC-3DB1-FE46-80B5-198C00B75DCC}"/>
              </a:ext>
            </a:extLst>
          </p:cNvPr>
          <p:cNvGrpSpPr/>
          <p:nvPr/>
        </p:nvGrpSpPr>
        <p:grpSpPr>
          <a:xfrm>
            <a:off x="3943565" y="3290687"/>
            <a:ext cx="1014503" cy="1088077"/>
            <a:chOff x="3943565" y="3290687"/>
            <a:chExt cx="1014503" cy="1088077"/>
          </a:xfrm>
        </p:grpSpPr>
        <p:pic>
          <p:nvPicPr>
            <p:cNvPr id="6" name="Picture 5">
              <a:extLst>
                <a:ext uri="{FF2B5EF4-FFF2-40B4-BE49-F238E27FC236}">
                  <a16:creationId xmlns:a16="http://schemas.microsoft.com/office/drawing/2014/main" id="{CAB0E092-8CE5-9847-84F9-FA04A4DEBE64}"/>
                </a:ext>
              </a:extLst>
            </p:cNvPr>
            <p:cNvPicPr>
              <a:picLocks noChangeAspect="1"/>
            </p:cNvPicPr>
            <p:nvPr/>
          </p:nvPicPr>
          <p:blipFill>
            <a:blip r:embed="rId5"/>
            <a:stretch>
              <a:fillRect/>
            </a:stretch>
          </p:blipFill>
          <p:spPr>
            <a:xfrm>
              <a:off x="3943565" y="3290687"/>
              <a:ext cx="1014503" cy="1014503"/>
            </a:xfrm>
            <a:prstGeom prst="rect">
              <a:avLst/>
            </a:prstGeom>
          </p:spPr>
        </p:pic>
        <p:sp>
          <p:nvSpPr>
            <p:cNvPr id="29" name="Shape 509">
              <a:extLst>
                <a:ext uri="{FF2B5EF4-FFF2-40B4-BE49-F238E27FC236}">
                  <a16:creationId xmlns:a16="http://schemas.microsoft.com/office/drawing/2014/main" id="{CF2039F9-DA0F-CC46-8591-E2E7FBBFA1ED}"/>
                </a:ext>
              </a:extLst>
            </p:cNvPr>
            <p:cNvSpPr/>
            <p:nvPr/>
          </p:nvSpPr>
          <p:spPr>
            <a:xfrm>
              <a:off x="4007586" y="4255653"/>
              <a:ext cx="8864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TEXT TO SPEECH</a:t>
              </a:r>
              <a:endParaRPr sz="800" b="1" dirty="0">
                <a:solidFill>
                  <a:srgbClr val="4277BB"/>
                </a:solidFill>
              </a:endParaRPr>
            </a:p>
          </p:txBody>
        </p:sp>
      </p:grpSp>
      <p:sp>
        <p:nvSpPr>
          <p:cNvPr id="30" name="Shape 519">
            <a:extLst>
              <a:ext uri="{FF2B5EF4-FFF2-40B4-BE49-F238E27FC236}">
                <a16:creationId xmlns:a16="http://schemas.microsoft.com/office/drawing/2014/main" id="{3703F578-48EF-3945-9C2B-BB9E3B40C1D1}"/>
              </a:ext>
            </a:extLst>
          </p:cNvPr>
          <p:cNvSpPr/>
          <p:nvPr/>
        </p:nvSpPr>
        <p:spPr>
          <a:xfrm>
            <a:off x="4939247" y="3428994"/>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Text to Speech service processes text and natural language to generate synthesized audio</a:t>
            </a:r>
            <a:endParaRPr sz="500" dirty="0"/>
          </a:p>
        </p:txBody>
      </p:sp>
      <p:grpSp>
        <p:nvGrpSpPr>
          <p:cNvPr id="34" name="Group 33">
            <a:extLst>
              <a:ext uri="{FF2B5EF4-FFF2-40B4-BE49-F238E27FC236}">
                <a16:creationId xmlns:a16="http://schemas.microsoft.com/office/drawing/2014/main" id="{79D76776-FDDF-B64B-A724-BBFFBF6605EE}"/>
              </a:ext>
            </a:extLst>
          </p:cNvPr>
          <p:cNvGrpSpPr/>
          <p:nvPr/>
        </p:nvGrpSpPr>
        <p:grpSpPr>
          <a:xfrm>
            <a:off x="3859315" y="4742635"/>
            <a:ext cx="1183016" cy="1179943"/>
            <a:chOff x="3859315" y="4742635"/>
            <a:chExt cx="1183016" cy="1179943"/>
          </a:xfrm>
        </p:grpSpPr>
        <p:pic>
          <p:nvPicPr>
            <p:cNvPr id="7" name="Picture 6">
              <a:extLst>
                <a:ext uri="{FF2B5EF4-FFF2-40B4-BE49-F238E27FC236}">
                  <a16:creationId xmlns:a16="http://schemas.microsoft.com/office/drawing/2014/main" id="{BCFDAFBA-56B1-4C40-8D14-EA67A8E8C2CB}"/>
                </a:ext>
              </a:extLst>
            </p:cNvPr>
            <p:cNvPicPr>
              <a:picLocks noChangeAspect="1"/>
            </p:cNvPicPr>
            <p:nvPr/>
          </p:nvPicPr>
          <p:blipFill>
            <a:blip r:embed="rId6"/>
            <a:stretch>
              <a:fillRect/>
            </a:stretch>
          </p:blipFill>
          <p:spPr>
            <a:xfrm>
              <a:off x="3953660" y="4742635"/>
              <a:ext cx="994313" cy="994313"/>
            </a:xfrm>
            <a:prstGeom prst="rect">
              <a:avLst/>
            </a:prstGeom>
          </p:spPr>
        </p:pic>
        <p:sp>
          <p:nvSpPr>
            <p:cNvPr id="32" name="Shape 509">
              <a:extLst>
                <a:ext uri="{FF2B5EF4-FFF2-40B4-BE49-F238E27FC236}">
                  <a16:creationId xmlns:a16="http://schemas.microsoft.com/office/drawing/2014/main" id="{FFFA33BA-5FC1-F145-83D1-64C10D4037FC}"/>
                </a:ext>
              </a:extLst>
            </p:cNvPr>
            <p:cNvSpPr/>
            <p:nvPr/>
          </p:nvSpPr>
          <p:spPr>
            <a:xfrm>
              <a:off x="3859315" y="5676357"/>
              <a:ext cx="118301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WATSON ASSISTANT </a:t>
              </a:r>
            </a:p>
            <a:p>
              <a:pPr lvl="0">
                <a:defRPr sz="1800" b="0">
                  <a:solidFill>
                    <a:srgbClr val="000000"/>
                  </a:solidFill>
                </a:defRPr>
              </a:pPr>
              <a:r>
                <a:rPr lang="en-US" sz="800" b="1" dirty="0">
                  <a:solidFill>
                    <a:srgbClr val="4277BB"/>
                  </a:solidFill>
                </a:rPr>
                <a:t>(Formally Conversation)</a:t>
              </a:r>
              <a:endParaRPr sz="800" b="1" dirty="0">
                <a:solidFill>
                  <a:srgbClr val="4277BB"/>
                </a:solidFill>
              </a:endParaRPr>
            </a:p>
          </p:txBody>
        </p:sp>
      </p:grpSp>
      <p:sp>
        <p:nvSpPr>
          <p:cNvPr id="33" name="Shape 519">
            <a:extLst>
              <a:ext uri="{FF2B5EF4-FFF2-40B4-BE49-F238E27FC236}">
                <a16:creationId xmlns:a16="http://schemas.microsoft.com/office/drawing/2014/main" id="{ED95E9FB-164C-2644-9F4C-4BE3EB02A190}"/>
              </a:ext>
            </a:extLst>
          </p:cNvPr>
          <p:cNvSpPr/>
          <p:nvPr/>
        </p:nvSpPr>
        <p:spPr>
          <a:xfrm>
            <a:off x="4939247" y="4792530"/>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Add a natural language interface to your application to automate interactions with your end users</a:t>
            </a:r>
            <a:endParaRPr sz="500" dirty="0"/>
          </a:p>
        </p:txBody>
      </p:sp>
      <p:grpSp>
        <p:nvGrpSpPr>
          <p:cNvPr id="31" name="Group 30">
            <a:extLst>
              <a:ext uri="{FF2B5EF4-FFF2-40B4-BE49-F238E27FC236}">
                <a16:creationId xmlns:a16="http://schemas.microsoft.com/office/drawing/2014/main" id="{BD3F2383-57CD-A54C-A8D6-797E3AF4F17D}"/>
              </a:ext>
            </a:extLst>
          </p:cNvPr>
          <p:cNvGrpSpPr/>
          <p:nvPr/>
        </p:nvGrpSpPr>
        <p:grpSpPr>
          <a:xfrm>
            <a:off x="573161" y="4687904"/>
            <a:ext cx="970939" cy="1049044"/>
            <a:chOff x="3965347" y="6067013"/>
            <a:chExt cx="970939" cy="1049044"/>
          </a:xfrm>
        </p:grpSpPr>
        <p:pic>
          <p:nvPicPr>
            <p:cNvPr id="8" name="Picture 7">
              <a:extLst>
                <a:ext uri="{FF2B5EF4-FFF2-40B4-BE49-F238E27FC236}">
                  <a16:creationId xmlns:a16="http://schemas.microsoft.com/office/drawing/2014/main" id="{1F096602-D892-684B-935E-91B0F650D97A}"/>
                </a:ext>
              </a:extLst>
            </p:cNvPr>
            <p:cNvPicPr>
              <a:picLocks noChangeAspect="1"/>
            </p:cNvPicPr>
            <p:nvPr/>
          </p:nvPicPr>
          <p:blipFill>
            <a:blip r:embed="rId7"/>
            <a:stretch>
              <a:fillRect/>
            </a:stretch>
          </p:blipFill>
          <p:spPr>
            <a:xfrm>
              <a:off x="3965347" y="6067013"/>
              <a:ext cx="970939" cy="970939"/>
            </a:xfrm>
            <a:prstGeom prst="rect">
              <a:avLst/>
            </a:prstGeom>
          </p:spPr>
        </p:pic>
        <p:sp>
          <p:nvSpPr>
            <p:cNvPr id="35" name="Shape 509">
              <a:extLst>
                <a:ext uri="{FF2B5EF4-FFF2-40B4-BE49-F238E27FC236}">
                  <a16:creationId xmlns:a16="http://schemas.microsoft.com/office/drawing/2014/main" id="{BDFDE46C-DF19-DB40-97C8-83EFD5F29735}"/>
                </a:ext>
              </a:extLst>
            </p:cNvPr>
            <p:cNvSpPr/>
            <p:nvPr/>
          </p:nvSpPr>
          <p:spPr>
            <a:xfrm>
              <a:off x="4007588" y="6992946"/>
              <a:ext cx="8864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SPEECH TO TEXT</a:t>
              </a:r>
              <a:endParaRPr sz="800" b="1" dirty="0">
                <a:solidFill>
                  <a:srgbClr val="4277BB"/>
                </a:solidFill>
              </a:endParaRPr>
            </a:p>
          </p:txBody>
        </p:sp>
      </p:grpSp>
      <p:sp>
        <p:nvSpPr>
          <p:cNvPr id="36" name="Shape 519">
            <a:extLst>
              <a:ext uri="{FF2B5EF4-FFF2-40B4-BE49-F238E27FC236}">
                <a16:creationId xmlns:a16="http://schemas.microsoft.com/office/drawing/2014/main" id="{279618B6-5A66-9245-86BE-A5C2D8A6AA86}"/>
              </a:ext>
            </a:extLst>
          </p:cNvPr>
          <p:cNvSpPr/>
          <p:nvPr/>
        </p:nvSpPr>
        <p:spPr>
          <a:xfrm>
            <a:off x="1547061" y="4833292"/>
            <a:ext cx="1573004"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Speech to Text service converts the human voice into the written word</a:t>
            </a:r>
            <a:endParaRPr sz="500" dirty="0"/>
          </a:p>
        </p:txBody>
      </p:sp>
      <p:grpSp>
        <p:nvGrpSpPr>
          <p:cNvPr id="44" name="Group 43">
            <a:extLst>
              <a:ext uri="{FF2B5EF4-FFF2-40B4-BE49-F238E27FC236}">
                <a16:creationId xmlns:a16="http://schemas.microsoft.com/office/drawing/2014/main" id="{CA9282C7-D376-5044-81E3-262F758FB495}"/>
              </a:ext>
            </a:extLst>
          </p:cNvPr>
          <p:cNvGrpSpPr/>
          <p:nvPr/>
        </p:nvGrpSpPr>
        <p:grpSpPr>
          <a:xfrm>
            <a:off x="7131165" y="1970791"/>
            <a:ext cx="1058558" cy="1115261"/>
            <a:chOff x="7131165" y="1970791"/>
            <a:chExt cx="1058558" cy="1115261"/>
          </a:xfrm>
        </p:grpSpPr>
        <p:pic>
          <p:nvPicPr>
            <p:cNvPr id="37" name="Picture 36">
              <a:extLst>
                <a:ext uri="{FF2B5EF4-FFF2-40B4-BE49-F238E27FC236}">
                  <a16:creationId xmlns:a16="http://schemas.microsoft.com/office/drawing/2014/main" id="{DB27A83A-A9F9-044F-BDCF-446F14901D8C}"/>
                </a:ext>
              </a:extLst>
            </p:cNvPr>
            <p:cNvPicPr>
              <a:picLocks noChangeAspect="1"/>
            </p:cNvPicPr>
            <p:nvPr/>
          </p:nvPicPr>
          <p:blipFill>
            <a:blip r:embed="rId8"/>
            <a:stretch>
              <a:fillRect/>
            </a:stretch>
          </p:blipFill>
          <p:spPr>
            <a:xfrm>
              <a:off x="7131165" y="1970791"/>
              <a:ext cx="1058558" cy="1043217"/>
            </a:xfrm>
            <a:prstGeom prst="rect">
              <a:avLst/>
            </a:prstGeom>
          </p:spPr>
        </p:pic>
        <p:sp>
          <p:nvSpPr>
            <p:cNvPr id="38" name="Shape 509">
              <a:extLst>
                <a:ext uri="{FF2B5EF4-FFF2-40B4-BE49-F238E27FC236}">
                  <a16:creationId xmlns:a16="http://schemas.microsoft.com/office/drawing/2014/main" id="{23FE2A9A-8F0F-BE45-83E9-78EF41678C0C}"/>
                </a:ext>
              </a:extLst>
            </p:cNvPr>
            <p:cNvSpPr/>
            <p:nvPr/>
          </p:nvSpPr>
          <p:spPr>
            <a:xfrm>
              <a:off x="7471584" y="2962941"/>
              <a:ext cx="41678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EXTEND</a:t>
              </a:r>
              <a:endParaRPr sz="800" b="1" dirty="0">
                <a:solidFill>
                  <a:srgbClr val="4277BB"/>
                </a:solidFill>
              </a:endParaRPr>
            </a:p>
          </p:txBody>
        </p:sp>
      </p:grpSp>
      <p:sp>
        <p:nvSpPr>
          <p:cNvPr id="39" name="Shape 519">
            <a:extLst>
              <a:ext uri="{FF2B5EF4-FFF2-40B4-BE49-F238E27FC236}">
                <a16:creationId xmlns:a16="http://schemas.microsoft.com/office/drawing/2014/main" id="{1CD80792-AAAE-8D4E-B8F4-9B813E20F873}"/>
              </a:ext>
            </a:extLst>
          </p:cNvPr>
          <p:cNvSpPr/>
          <p:nvPr/>
        </p:nvSpPr>
        <p:spPr>
          <a:xfrm>
            <a:off x="8158308" y="2157115"/>
            <a:ext cx="1573004"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Components that add value to the cognitive applications.</a:t>
            </a:r>
          </a:p>
          <a:p>
            <a:pPr lvl="0">
              <a:defRPr sz="1800"/>
            </a:pPr>
            <a:endParaRPr sz="500" dirty="0"/>
          </a:p>
        </p:txBody>
      </p:sp>
      <p:sp>
        <p:nvSpPr>
          <p:cNvPr id="42" name="Shape 519">
            <a:extLst>
              <a:ext uri="{FF2B5EF4-FFF2-40B4-BE49-F238E27FC236}">
                <a16:creationId xmlns:a16="http://schemas.microsoft.com/office/drawing/2014/main" id="{9E135863-8FFF-6A4A-AF12-08C2AF8B118C}"/>
              </a:ext>
            </a:extLst>
          </p:cNvPr>
          <p:cNvSpPr/>
          <p:nvPr/>
        </p:nvSpPr>
        <p:spPr>
          <a:xfrm>
            <a:off x="8158308" y="3345749"/>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Applies cognitive computing techniques to return the best matching classes for a sentence or phrase.</a:t>
            </a:r>
            <a:endParaRPr sz="500" dirty="0"/>
          </a:p>
        </p:txBody>
      </p:sp>
      <p:pic>
        <p:nvPicPr>
          <p:cNvPr id="50" name="Picture 49">
            <a:extLst>
              <a:ext uri="{FF2B5EF4-FFF2-40B4-BE49-F238E27FC236}">
                <a16:creationId xmlns:a16="http://schemas.microsoft.com/office/drawing/2014/main" id="{0AB8CCFE-7706-1942-A37E-C9708A623690}"/>
              </a:ext>
            </a:extLst>
          </p:cNvPr>
          <p:cNvPicPr>
            <a:picLocks noChangeAspect="1"/>
          </p:cNvPicPr>
          <p:nvPr/>
        </p:nvPicPr>
        <p:blipFill>
          <a:blip r:embed="rId3"/>
          <a:stretch>
            <a:fillRect/>
          </a:stretch>
        </p:blipFill>
        <p:spPr>
          <a:xfrm>
            <a:off x="546774" y="2031269"/>
            <a:ext cx="935872" cy="935872"/>
          </a:xfrm>
          <a:prstGeom prst="rect">
            <a:avLst/>
          </a:prstGeom>
        </p:spPr>
      </p:pic>
      <p:sp>
        <p:nvSpPr>
          <p:cNvPr id="51" name="Shape 509">
            <a:extLst>
              <a:ext uri="{FF2B5EF4-FFF2-40B4-BE49-F238E27FC236}">
                <a16:creationId xmlns:a16="http://schemas.microsoft.com/office/drawing/2014/main" id="{8EF288AE-966E-D044-9435-27649D6400E5}"/>
              </a:ext>
            </a:extLst>
          </p:cNvPr>
          <p:cNvSpPr/>
          <p:nvPr/>
        </p:nvSpPr>
        <p:spPr>
          <a:xfrm>
            <a:off x="667828" y="2899447"/>
            <a:ext cx="63478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11" name="Group 10">
            <a:extLst>
              <a:ext uri="{FF2B5EF4-FFF2-40B4-BE49-F238E27FC236}">
                <a16:creationId xmlns:a16="http://schemas.microsoft.com/office/drawing/2014/main" id="{62A75631-31D9-F644-AB72-3214B32D58C1}"/>
              </a:ext>
            </a:extLst>
          </p:cNvPr>
          <p:cNvGrpSpPr/>
          <p:nvPr/>
        </p:nvGrpSpPr>
        <p:grpSpPr>
          <a:xfrm>
            <a:off x="7110908" y="3384254"/>
            <a:ext cx="1138132" cy="1064885"/>
            <a:chOff x="2035745" y="2104775"/>
            <a:chExt cx="1138132" cy="1064885"/>
          </a:xfrm>
        </p:grpSpPr>
        <p:sp>
          <p:nvSpPr>
            <p:cNvPr id="53" name="Shape 576">
              <a:extLst>
                <a:ext uri="{FF2B5EF4-FFF2-40B4-BE49-F238E27FC236}">
                  <a16:creationId xmlns:a16="http://schemas.microsoft.com/office/drawing/2014/main" id="{EE1C2AAE-1385-1E43-9B7C-3E828614BB8B}"/>
                </a:ext>
              </a:extLst>
            </p:cNvPr>
            <p:cNvSpPr/>
            <p:nvPr/>
          </p:nvSpPr>
          <p:spPr>
            <a:xfrm>
              <a:off x="2035745" y="2923439"/>
              <a:ext cx="1138132" cy="246221"/>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800" b="1" dirty="0">
                  <a:solidFill>
                    <a:srgbClr val="4E77B6"/>
                  </a:solidFill>
                </a:rPr>
                <a:t>NATURAL LANGUAGE </a:t>
              </a:r>
            </a:p>
            <a:p>
              <a:pPr lvl="0">
                <a:defRPr sz="1800" b="0"/>
              </a:pPr>
              <a:r>
                <a:rPr lang="en-US" sz="800" b="1" dirty="0">
                  <a:solidFill>
                    <a:srgbClr val="4E77B6"/>
                  </a:solidFill>
                </a:rPr>
                <a:t>CLASSIFIER</a:t>
              </a:r>
            </a:p>
          </p:txBody>
        </p:sp>
        <p:grpSp>
          <p:nvGrpSpPr>
            <p:cNvPr id="10" name="Group 9">
              <a:extLst>
                <a:ext uri="{FF2B5EF4-FFF2-40B4-BE49-F238E27FC236}">
                  <a16:creationId xmlns:a16="http://schemas.microsoft.com/office/drawing/2014/main" id="{8A787500-C3FC-AD47-8FD0-930BEF8B63FE}"/>
                </a:ext>
              </a:extLst>
            </p:cNvPr>
            <p:cNvGrpSpPr/>
            <p:nvPr/>
          </p:nvGrpSpPr>
          <p:grpSpPr>
            <a:xfrm>
              <a:off x="2196780" y="2104775"/>
              <a:ext cx="788860" cy="788860"/>
              <a:chOff x="2196780" y="2104775"/>
              <a:chExt cx="788860" cy="788860"/>
            </a:xfrm>
          </p:grpSpPr>
          <p:sp>
            <p:nvSpPr>
              <p:cNvPr id="55" name="Oval 54">
                <a:extLst>
                  <a:ext uri="{FF2B5EF4-FFF2-40B4-BE49-F238E27FC236}">
                    <a16:creationId xmlns:a16="http://schemas.microsoft.com/office/drawing/2014/main" id="{50002D0C-8B21-2243-AE28-1C48BAA6B1C3}"/>
                  </a:ext>
                </a:extLst>
              </p:cNvPr>
              <p:cNvSpPr>
                <a:spLocks noChangeAspect="1"/>
              </p:cNvSpPr>
              <p:nvPr/>
            </p:nvSpPr>
            <p:spPr>
              <a:xfrm>
                <a:off x="2196780" y="2104775"/>
                <a:ext cx="788860" cy="788860"/>
              </a:xfrm>
              <a:prstGeom prst="ellipse">
                <a:avLst/>
              </a:prstGeom>
              <a:solidFill>
                <a:schemeClr val="bg1"/>
              </a:solidFill>
              <a:ln w="15875">
                <a:solidFill>
                  <a:srgbClr val="725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85D71DD2-B740-C54D-899E-D09F5202BE0D}"/>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31520" y="2252592"/>
                <a:ext cx="549100" cy="549100"/>
              </a:xfrm>
              <a:prstGeom prst="rect">
                <a:avLst/>
              </a:prstGeom>
            </p:spPr>
          </p:pic>
        </p:grpSp>
      </p:grpSp>
    </p:spTree>
    <p:extLst>
      <p:ext uri="{BB962C8B-B14F-4D97-AF65-F5344CB8AC3E}">
        <p14:creationId xmlns:p14="http://schemas.microsoft.com/office/powerpoint/2010/main" val="159512640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507827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Groups &amp; Icons</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2" name="Shape 535"/>
          <p:cNvSpPr/>
          <p:nvPr/>
        </p:nvSpPr>
        <p:spPr>
          <a:xfrm>
            <a:off x="3725917" y="3878803"/>
            <a:ext cx="1329962"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IBM Cloud</a:t>
            </a:r>
            <a:endParaRPr sz="1000" dirty="0"/>
          </a:p>
        </p:txBody>
      </p:sp>
      <p:sp>
        <p:nvSpPr>
          <p:cNvPr id="36" name="Shape 535"/>
          <p:cNvSpPr/>
          <p:nvPr/>
        </p:nvSpPr>
        <p:spPr>
          <a:xfrm>
            <a:off x="6677075" y="3869314"/>
            <a:ext cx="2273367"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Virtual Private Cloud</a:t>
            </a:r>
            <a:r>
              <a:rPr lang="en-US" sz="1000" dirty="0"/>
              <a:t> </a:t>
            </a:r>
            <a:endParaRPr sz="1000" dirty="0"/>
          </a:p>
        </p:txBody>
      </p:sp>
      <p:sp>
        <p:nvSpPr>
          <p:cNvPr id="41" name="Shape 535"/>
          <p:cNvSpPr/>
          <p:nvPr/>
        </p:nvSpPr>
        <p:spPr>
          <a:xfrm>
            <a:off x="260605" y="3855139"/>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Cloud Universe</a:t>
            </a:r>
            <a:endParaRPr sz="1000" dirty="0"/>
          </a:p>
        </p:txBody>
      </p:sp>
      <p:sp>
        <p:nvSpPr>
          <p:cNvPr id="43" name="Shape 535"/>
          <p:cNvSpPr/>
          <p:nvPr/>
        </p:nvSpPr>
        <p:spPr>
          <a:xfrm>
            <a:off x="593908" y="6647382"/>
            <a:ext cx="1411174"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Region</a:t>
            </a:r>
            <a:r>
              <a:rPr lang="en-US" sz="1000" dirty="0"/>
              <a:t> </a:t>
            </a:r>
            <a:endParaRPr sz="1000" dirty="0"/>
          </a:p>
        </p:txBody>
      </p:sp>
      <p:sp>
        <p:nvSpPr>
          <p:cNvPr id="45" name="Shape 535"/>
          <p:cNvSpPr/>
          <p:nvPr/>
        </p:nvSpPr>
        <p:spPr>
          <a:xfrm>
            <a:off x="4036991" y="6625304"/>
            <a:ext cx="1411174"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Zone</a:t>
            </a:r>
            <a:r>
              <a:rPr lang="en-US" sz="1000" dirty="0"/>
              <a:t> </a:t>
            </a:r>
            <a:endParaRPr sz="1000" dirty="0"/>
          </a:p>
        </p:txBody>
      </p:sp>
      <p:sp>
        <p:nvSpPr>
          <p:cNvPr id="47" name="Shape 535"/>
          <p:cNvSpPr/>
          <p:nvPr/>
        </p:nvSpPr>
        <p:spPr>
          <a:xfrm>
            <a:off x="6823521" y="6676678"/>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Other Network</a:t>
            </a:r>
            <a:r>
              <a:rPr lang="en-US" sz="1000" dirty="0"/>
              <a:t> </a:t>
            </a:r>
            <a:endParaRPr sz="1000" dirty="0"/>
          </a:p>
        </p:txBody>
      </p:sp>
      <p:sp>
        <p:nvSpPr>
          <p:cNvPr id="22" name="Shape 519">
            <a:extLst>
              <a:ext uri="{FF2B5EF4-FFF2-40B4-BE49-F238E27FC236}">
                <a16:creationId xmlns:a16="http://schemas.microsoft.com/office/drawing/2014/main" id="{9B878E19-F403-E64E-AC60-368E7CC39736}"/>
              </a:ext>
            </a:extLst>
          </p:cNvPr>
          <p:cNvSpPr/>
          <p:nvPr/>
        </p:nvSpPr>
        <p:spPr>
          <a:xfrm>
            <a:off x="1959991" y="2043476"/>
            <a:ext cx="1412420" cy="148758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Outer  group that contains components for entire architecture  around IBM Cloud.</a:t>
            </a:r>
          </a:p>
          <a:p>
            <a:pPr lvl="0">
              <a:defRPr sz="1800"/>
            </a:pPr>
            <a:endParaRPr lang="en-US" sz="1000" dirty="0"/>
          </a:p>
          <a:p>
            <a:pPr lvl="0">
              <a:defRPr sz="1800"/>
            </a:pPr>
            <a:r>
              <a:rPr lang="en-US" sz="1000" dirty="0"/>
              <a:t>Same as background template highlighting each network (public, cloud, enterprise, etc).</a:t>
            </a:r>
          </a:p>
        </p:txBody>
      </p:sp>
      <p:sp>
        <p:nvSpPr>
          <p:cNvPr id="23" name="Shape 519">
            <a:extLst>
              <a:ext uri="{FF2B5EF4-FFF2-40B4-BE49-F238E27FC236}">
                <a16:creationId xmlns:a16="http://schemas.microsoft.com/office/drawing/2014/main" id="{3A17374A-471C-324A-BAB5-4C750BB17153}"/>
              </a:ext>
            </a:extLst>
          </p:cNvPr>
          <p:cNvSpPr/>
          <p:nvPr/>
        </p:nvSpPr>
        <p:spPr>
          <a:xfrm>
            <a:off x="5264655" y="2077647"/>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Outer group that contains components within IBM Cloud. </a:t>
            </a:r>
            <a:endParaRPr sz="1000" dirty="0"/>
          </a:p>
        </p:txBody>
      </p:sp>
      <p:sp>
        <p:nvSpPr>
          <p:cNvPr id="24" name="Shape 519">
            <a:extLst>
              <a:ext uri="{FF2B5EF4-FFF2-40B4-BE49-F238E27FC236}">
                <a16:creationId xmlns:a16="http://schemas.microsoft.com/office/drawing/2014/main" id="{BD505397-3C40-9F45-9843-9DFA197AFA9A}"/>
              </a:ext>
            </a:extLst>
          </p:cNvPr>
          <p:cNvSpPr/>
          <p:nvPr/>
        </p:nvSpPr>
        <p:spPr>
          <a:xfrm>
            <a:off x="8567008" y="2069735"/>
            <a:ext cx="1412420" cy="148758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virtual network tied to customer account that provides security and scalability with fine-grain control over infrastructure and segmenting network traffic.</a:t>
            </a:r>
            <a:endParaRPr sz="1000" dirty="0"/>
          </a:p>
        </p:txBody>
      </p:sp>
      <p:sp>
        <p:nvSpPr>
          <p:cNvPr id="25" name="Shape 519">
            <a:extLst>
              <a:ext uri="{FF2B5EF4-FFF2-40B4-BE49-F238E27FC236}">
                <a16:creationId xmlns:a16="http://schemas.microsoft.com/office/drawing/2014/main" id="{4AD75BFC-28A4-1647-ACA5-E56464B1167A}"/>
              </a:ext>
            </a:extLst>
          </p:cNvPr>
          <p:cNvSpPr/>
          <p:nvPr/>
        </p:nvSpPr>
        <p:spPr>
          <a:xfrm>
            <a:off x="1963361" y="4853680"/>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geographical locations within a VPC. </a:t>
            </a:r>
            <a:endParaRPr sz="1000" dirty="0"/>
          </a:p>
        </p:txBody>
      </p:sp>
      <p:sp>
        <p:nvSpPr>
          <p:cNvPr id="26" name="Shape 519">
            <a:extLst>
              <a:ext uri="{FF2B5EF4-FFF2-40B4-BE49-F238E27FC236}">
                <a16:creationId xmlns:a16="http://schemas.microsoft.com/office/drawing/2014/main" id="{DCA53AF5-792C-D644-B46A-4B13F511A679}"/>
              </a:ext>
            </a:extLst>
          </p:cNvPr>
          <p:cNvSpPr/>
          <p:nvPr/>
        </p:nvSpPr>
        <p:spPr>
          <a:xfrm>
            <a:off x="5296932" y="4848825"/>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one of the multiple datacenters with independent fault domains within a region. </a:t>
            </a:r>
            <a:endParaRPr sz="1000" dirty="0"/>
          </a:p>
        </p:txBody>
      </p:sp>
      <p:sp>
        <p:nvSpPr>
          <p:cNvPr id="27" name="Shape 519">
            <a:extLst>
              <a:ext uri="{FF2B5EF4-FFF2-40B4-BE49-F238E27FC236}">
                <a16:creationId xmlns:a16="http://schemas.microsoft.com/office/drawing/2014/main" id="{0357DC2E-132B-3848-AE53-D1C08034BA92}"/>
              </a:ext>
            </a:extLst>
          </p:cNvPr>
          <p:cNvSpPr/>
          <p:nvPr/>
        </p:nvSpPr>
        <p:spPr>
          <a:xfrm>
            <a:off x="8567008" y="4853633"/>
            <a:ext cx="1412420"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other networks such as an on-premise network.</a:t>
            </a:r>
            <a:endParaRPr sz="1000" dirty="0"/>
          </a:p>
        </p:txBody>
      </p:sp>
      <p:sp>
        <p:nvSpPr>
          <p:cNvPr id="29" name="Rounded Rectangle 28">
            <a:extLst>
              <a:ext uri="{FF2B5EF4-FFF2-40B4-BE49-F238E27FC236}">
                <a16:creationId xmlns:a16="http://schemas.microsoft.com/office/drawing/2014/main" id="{07A93DA0-283A-C84A-9A12-D85D3153D33F}"/>
              </a:ext>
            </a:extLst>
          </p:cNvPr>
          <p:cNvSpPr/>
          <p:nvPr/>
        </p:nvSpPr>
        <p:spPr>
          <a:xfrm>
            <a:off x="260605" y="2075383"/>
            <a:ext cx="1657633" cy="1681118"/>
          </a:xfrm>
          <a:prstGeom prst="roundRect">
            <a:avLst>
              <a:gd name="adj" fmla="val 2194"/>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2" name="Group 1">
            <a:extLst>
              <a:ext uri="{FF2B5EF4-FFF2-40B4-BE49-F238E27FC236}">
                <a16:creationId xmlns:a16="http://schemas.microsoft.com/office/drawing/2014/main" id="{98B129A4-DBC3-3C4E-A27E-3D0F79D19FF6}"/>
              </a:ext>
            </a:extLst>
          </p:cNvPr>
          <p:cNvGrpSpPr/>
          <p:nvPr/>
        </p:nvGrpSpPr>
        <p:grpSpPr>
          <a:xfrm>
            <a:off x="3565269" y="1891249"/>
            <a:ext cx="1657633" cy="1890118"/>
            <a:chOff x="3565269" y="1891249"/>
            <a:chExt cx="1657633" cy="1890118"/>
          </a:xfrm>
        </p:grpSpPr>
        <p:sp>
          <p:nvSpPr>
            <p:cNvPr id="31" name="Rounded Rectangle 30">
              <a:extLst>
                <a:ext uri="{FF2B5EF4-FFF2-40B4-BE49-F238E27FC236}">
                  <a16:creationId xmlns:a16="http://schemas.microsoft.com/office/drawing/2014/main" id="{048AD6B5-702E-FF46-A453-5651B864F37D}"/>
                </a:ext>
              </a:extLst>
            </p:cNvPr>
            <p:cNvSpPr/>
            <p:nvPr/>
          </p:nvSpPr>
          <p:spPr>
            <a:xfrm>
              <a:off x="3565269" y="2100249"/>
              <a:ext cx="1657633" cy="1681118"/>
            </a:xfrm>
            <a:prstGeom prst="roundRect">
              <a:avLst>
                <a:gd name="adj" fmla="val 2194"/>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3" name="Picture 2"/>
            <p:cNvPicPr>
              <a:picLocks noChangeAspect="1"/>
            </p:cNvPicPr>
            <p:nvPr/>
          </p:nvPicPr>
          <p:blipFill>
            <a:blip r:embed="rId3"/>
            <a:stretch>
              <a:fillRect/>
            </a:stretch>
          </p:blipFill>
          <p:spPr>
            <a:xfrm>
              <a:off x="3614777" y="1891249"/>
              <a:ext cx="456975" cy="342900"/>
            </a:xfrm>
            <a:prstGeom prst="rect">
              <a:avLst/>
            </a:prstGeom>
          </p:spPr>
        </p:pic>
      </p:grpSp>
      <p:grpSp>
        <p:nvGrpSpPr>
          <p:cNvPr id="7" name="Group 6">
            <a:extLst>
              <a:ext uri="{FF2B5EF4-FFF2-40B4-BE49-F238E27FC236}">
                <a16:creationId xmlns:a16="http://schemas.microsoft.com/office/drawing/2014/main" id="{4DB66D35-1637-4D4D-89B4-DFF51B811258}"/>
              </a:ext>
            </a:extLst>
          </p:cNvPr>
          <p:cNvGrpSpPr/>
          <p:nvPr/>
        </p:nvGrpSpPr>
        <p:grpSpPr>
          <a:xfrm>
            <a:off x="6835224" y="1935600"/>
            <a:ext cx="1657633" cy="1875383"/>
            <a:chOff x="6835224" y="1935600"/>
            <a:chExt cx="1657633" cy="1875383"/>
          </a:xfrm>
        </p:grpSpPr>
        <p:sp>
          <p:nvSpPr>
            <p:cNvPr id="34" name="Rounded Rectangle 33">
              <a:extLst>
                <a:ext uri="{FF2B5EF4-FFF2-40B4-BE49-F238E27FC236}">
                  <a16:creationId xmlns:a16="http://schemas.microsoft.com/office/drawing/2014/main" id="{51C63551-088B-B94F-AD7C-102645CE6841}"/>
                </a:ext>
              </a:extLst>
            </p:cNvPr>
            <p:cNvSpPr/>
            <p:nvPr/>
          </p:nvSpPr>
          <p:spPr>
            <a:xfrm>
              <a:off x="6835224" y="2129865"/>
              <a:ext cx="1657633" cy="1681118"/>
            </a:xfrm>
            <a:prstGeom prst="roundRect">
              <a:avLst>
                <a:gd name="adj" fmla="val 2194"/>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5" name="Picture 4"/>
            <p:cNvPicPr>
              <a:picLocks noChangeAspect="1"/>
            </p:cNvPicPr>
            <p:nvPr/>
          </p:nvPicPr>
          <p:blipFill>
            <a:blip r:embed="rId4"/>
            <a:stretch>
              <a:fillRect/>
            </a:stretch>
          </p:blipFill>
          <p:spPr>
            <a:xfrm>
              <a:off x="6873623" y="1935600"/>
              <a:ext cx="444281" cy="330200"/>
            </a:xfrm>
            <a:prstGeom prst="rect">
              <a:avLst/>
            </a:prstGeom>
          </p:spPr>
        </p:pic>
      </p:grpSp>
      <p:sp>
        <p:nvSpPr>
          <p:cNvPr id="35" name="Rounded Rectangle 34">
            <a:extLst>
              <a:ext uri="{FF2B5EF4-FFF2-40B4-BE49-F238E27FC236}">
                <a16:creationId xmlns:a16="http://schemas.microsoft.com/office/drawing/2014/main" id="{46A75CC2-C5D9-2345-A12B-595296F638FF}"/>
              </a:ext>
            </a:extLst>
          </p:cNvPr>
          <p:cNvSpPr/>
          <p:nvPr/>
        </p:nvSpPr>
        <p:spPr>
          <a:xfrm>
            <a:off x="265242" y="4853633"/>
            <a:ext cx="1657633" cy="1681118"/>
          </a:xfrm>
          <a:prstGeom prst="roundRect">
            <a:avLst>
              <a:gd name="adj" fmla="val 2194"/>
            </a:avLst>
          </a:prstGeom>
          <a:noFill/>
          <a:ln w="19050">
            <a:solidFill>
              <a:srgbClr val="4E77B6"/>
            </a:solidFill>
            <a:prstDash val="sysDo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7" name="Rounded Rectangle 36">
            <a:extLst>
              <a:ext uri="{FF2B5EF4-FFF2-40B4-BE49-F238E27FC236}">
                <a16:creationId xmlns:a16="http://schemas.microsoft.com/office/drawing/2014/main" id="{6F4D556E-5434-BD46-A7F0-07DF981A08B5}"/>
              </a:ext>
            </a:extLst>
          </p:cNvPr>
          <p:cNvSpPr/>
          <p:nvPr/>
        </p:nvSpPr>
        <p:spPr>
          <a:xfrm>
            <a:off x="3565269" y="4869086"/>
            <a:ext cx="1657633" cy="1681118"/>
          </a:xfrm>
          <a:prstGeom prst="roundRect">
            <a:avLst>
              <a:gd name="adj" fmla="val 2194"/>
            </a:avLst>
          </a:prstGeom>
          <a:noFill/>
          <a:ln w="19050">
            <a:solidFill>
              <a:srgbClr val="4E77B6"/>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8" name="Rounded Rectangle 37">
            <a:extLst>
              <a:ext uri="{FF2B5EF4-FFF2-40B4-BE49-F238E27FC236}">
                <a16:creationId xmlns:a16="http://schemas.microsoft.com/office/drawing/2014/main" id="{6AE32A8F-FC26-9444-B688-92E59A805B44}"/>
              </a:ext>
            </a:extLst>
          </p:cNvPr>
          <p:cNvSpPr/>
          <p:nvPr/>
        </p:nvSpPr>
        <p:spPr>
          <a:xfrm>
            <a:off x="6835224" y="4869086"/>
            <a:ext cx="1657633" cy="1681118"/>
          </a:xfrm>
          <a:prstGeom prst="roundRect">
            <a:avLst>
              <a:gd name="adj" fmla="val 2194"/>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Tree>
    <p:extLst>
      <p:ext uri="{BB962C8B-B14F-4D97-AF65-F5344CB8AC3E}">
        <p14:creationId xmlns:p14="http://schemas.microsoft.com/office/powerpoint/2010/main" val="3738712678"/>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a:extLst>
              <a:ext uri="{FF2B5EF4-FFF2-40B4-BE49-F238E27FC236}">
                <a16:creationId xmlns:a16="http://schemas.microsoft.com/office/drawing/2014/main" id="{E3755B7B-9108-684E-B29F-24D8E7ECADFF}"/>
              </a:ext>
            </a:extLst>
          </p:cNvPr>
          <p:cNvSpPr/>
          <p:nvPr/>
        </p:nvSpPr>
        <p:spPr>
          <a:xfrm>
            <a:off x="296065" y="2216341"/>
            <a:ext cx="1704226" cy="1697228"/>
          </a:xfrm>
          <a:prstGeom prst="roundRect">
            <a:avLst>
              <a:gd name="adj" fmla="val 2194"/>
            </a:avLst>
          </a:prstGeom>
          <a:noFill/>
          <a:ln w="6350">
            <a:solidFill>
              <a:srgbClr val="FF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6" y="906462"/>
            <a:ext cx="6452013"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Groups &amp; Icons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1" name="Shape 535"/>
          <p:cNvSpPr/>
          <p:nvPr/>
        </p:nvSpPr>
        <p:spPr>
          <a:xfrm>
            <a:off x="754692" y="3913569"/>
            <a:ext cx="904722"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Subnet</a:t>
            </a:r>
            <a:endParaRPr sz="1000" dirty="0"/>
          </a:p>
        </p:txBody>
      </p:sp>
      <p:sp>
        <p:nvSpPr>
          <p:cNvPr id="43" name="Shape 535"/>
          <p:cNvSpPr/>
          <p:nvPr/>
        </p:nvSpPr>
        <p:spPr>
          <a:xfrm>
            <a:off x="408472" y="6644251"/>
            <a:ext cx="1521305"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(RESERVED)</a:t>
            </a:r>
            <a:r>
              <a:rPr lang="en-US" sz="1000" dirty="0"/>
              <a:t> </a:t>
            </a:r>
            <a:endParaRPr sz="1000" dirty="0"/>
          </a:p>
        </p:txBody>
      </p:sp>
      <p:sp>
        <p:nvSpPr>
          <p:cNvPr id="47" name="Shape 535"/>
          <p:cNvSpPr/>
          <p:nvPr/>
        </p:nvSpPr>
        <p:spPr>
          <a:xfrm>
            <a:off x="3654181" y="3942669"/>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Security Group</a:t>
            </a:r>
            <a:r>
              <a:rPr lang="en-US" sz="1000" dirty="0"/>
              <a:t> </a:t>
            </a:r>
            <a:endParaRPr sz="1000" dirty="0"/>
          </a:p>
        </p:txBody>
      </p:sp>
      <p:sp>
        <p:nvSpPr>
          <p:cNvPr id="24" name="Shape 535"/>
          <p:cNvSpPr/>
          <p:nvPr/>
        </p:nvSpPr>
        <p:spPr>
          <a:xfrm>
            <a:off x="3780250" y="6644251"/>
            <a:ext cx="1701899"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(RESERVED)</a:t>
            </a:r>
            <a:endParaRPr sz="1000" dirty="0"/>
          </a:p>
        </p:txBody>
      </p:sp>
      <p:sp>
        <p:nvSpPr>
          <p:cNvPr id="17" name="Shape 535">
            <a:extLst>
              <a:ext uri="{FF2B5EF4-FFF2-40B4-BE49-F238E27FC236}">
                <a16:creationId xmlns:a16="http://schemas.microsoft.com/office/drawing/2014/main" id="{01B42062-A4D6-6045-AEB4-D3AAA5B1BC1D}"/>
              </a:ext>
            </a:extLst>
          </p:cNvPr>
          <p:cNvSpPr/>
          <p:nvPr/>
        </p:nvSpPr>
        <p:spPr>
          <a:xfrm>
            <a:off x="7293033" y="3084774"/>
            <a:ext cx="1244682"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Services</a:t>
            </a:r>
            <a:endParaRPr sz="1000" dirty="0"/>
          </a:p>
        </p:txBody>
      </p:sp>
      <p:sp>
        <p:nvSpPr>
          <p:cNvPr id="18" name="Shape 519">
            <a:extLst>
              <a:ext uri="{FF2B5EF4-FFF2-40B4-BE49-F238E27FC236}">
                <a16:creationId xmlns:a16="http://schemas.microsoft.com/office/drawing/2014/main" id="{525CDC63-D4EC-734A-96B5-AF7D03CE7EC4}"/>
              </a:ext>
            </a:extLst>
          </p:cNvPr>
          <p:cNvSpPr/>
          <p:nvPr/>
        </p:nvSpPr>
        <p:spPr>
          <a:xfrm>
            <a:off x="2048797" y="2195204"/>
            <a:ext cx="1412420" cy="1795363"/>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sp>
        <p:nvSpPr>
          <p:cNvPr id="19" name="Shape 519">
            <a:extLst>
              <a:ext uri="{FF2B5EF4-FFF2-40B4-BE49-F238E27FC236}">
                <a16:creationId xmlns:a16="http://schemas.microsoft.com/office/drawing/2014/main" id="{C6EE1268-C0B1-B04E-B64C-6E7C282F301C}"/>
              </a:ext>
            </a:extLst>
          </p:cNvPr>
          <p:cNvSpPr/>
          <p:nvPr/>
        </p:nvSpPr>
        <p:spPr>
          <a:xfrm>
            <a:off x="5409479" y="2216341"/>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virtual firewall that controls traffic for one or more instances and can span subnets and zones with the VPC.</a:t>
            </a:r>
            <a:endParaRPr sz="1000" dirty="0"/>
          </a:p>
        </p:txBody>
      </p:sp>
      <p:sp>
        <p:nvSpPr>
          <p:cNvPr id="20" name="Shape 519">
            <a:extLst>
              <a:ext uri="{FF2B5EF4-FFF2-40B4-BE49-F238E27FC236}">
                <a16:creationId xmlns:a16="http://schemas.microsoft.com/office/drawing/2014/main" id="{E3407FA6-DAE9-104A-8AC2-D0B77080D4D6}"/>
              </a:ext>
            </a:extLst>
          </p:cNvPr>
          <p:cNvSpPr/>
          <p:nvPr/>
        </p:nvSpPr>
        <p:spPr>
          <a:xfrm>
            <a:off x="8740238" y="2216341"/>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services used in the cloud. </a:t>
            </a:r>
            <a:endParaRPr sz="1000" dirty="0"/>
          </a:p>
        </p:txBody>
      </p:sp>
      <p:sp>
        <p:nvSpPr>
          <p:cNvPr id="21" name="Shape 519">
            <a:extLst>
              <a:ext uri="{FF2B5EF4-FFF2-40B4-BE49-F238E27FC236}">
                <a16:creationId xmlns:a16="http://schemas.microsoft.com/office/drawing/2014/main" id="{B4203975-A5C8-0647-96CB-790169AB6153}"/>
              </a:ext>
            </a:extLst>
          </p:cNvPr>
          <p:cNvSpPr/>
          <p:nvPr/>
        </p:nvSpPr>
        <p:spPr>
          <a:xfrm>
            <a:off x="2045556" y="4928460"/>
            <a:ext cx="1412420"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Reserved for future use.</a:t>
            </a:r>
            <a:endParaRPr sz="1000" dirty="0"/>
          </a:p>
        </p:txBody>
      </p:sp>
      <p:sp>
        <p:nvSpPr>
          <p:cNvPr id="26" name="Shape 519">
            <a:extLst>
              <a:ext uri="{FF2B5EF4-FFF2-40B4-BE49-F238E27FC236}">
                <a16:creationId xmlns:a16="http://schemas.microsoft.com/office/drawing/2014/main" id="{2DB762A0-59BD-CE44-9F12-23AD7533BB3A}"/>
              </a:ext>
            </a:extLst>
          </p:cNvPr>
          <p:cNvSpPr/>
          <p:nvPr/>
        </p:nvSpPr>
        <p:spPr>
          <a:xfrm>
            <a:off x="5409479" y="4888811"/>
            <a:ext cx="1412420"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Reserved for future use.</a:t>
            </a:r>
            <a:endParaRPr sz="1000" dirty="0"/>
          </a:p>
        </p:txBody>
      </p:sp>
      <p:grpSp>
        <p:nvGrpSpPr>
          <p:cNvPr id="4" name="Group 3">
            <a:extLst>
              <a:ext uri="{FF2B5EF4-FFF2-40B4-BE49-F238E27FC236}">
                <a16:creationId xmlns:a16="http://schemas.microsoft.com/office/drawing/2014/main" id="{CF3F8080-169C-EB4B-B4FB-A5B20A67BBF3}"/>
              </a:ext>
            </a:extLst>
          </p:cNvPr>
          <p:cNvGrpSpPr/>
          <p:nvPr/>
        </p:nvGrpSpPr>
        <p:grpSpPr>
          <a:xfrm>
            <a:off x="382714" y="1987308"/>
            <a:ext cx="824339" cy="375445"/>
            <a:chOff x="250979" y="1932795"/>
            <a:chExt cx="824339" cy="375445"/>
          </a:xfrm>
        </p:grpSpPr>
        <p:sp>
          <p:nvSpPr>
            <p:cNvPr id="25" name="Shape 535"/>
            <p:cNvSpPr/>
            <p:nvPr/>
          </p:nvSpPr>
          <p:spPr>
            <a:xfrm>
              <a:off x="494707" y="1932795"/>
              <a:ext cx="580611"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ACL</a:t>
              </a:r>
              <a:endParaRPr sz="1200" dirty="0"/>
            </a:p>
          </p:txBody>
        </p:sp>
        <p:pic>
          <p:nvPicPr>
            <p:cNvPr id="2" name="Picture 1"/>
            <p:cNvPicPr>
              <a:picLocks noChangeAspect="1"/>
            </p:cNvPicPr>
            <p:nvPr/>
          </p:nvPicPr>
          <p:blipFill>
            <a:blip r:embed="rId3"/>
            <a:stretch>
              <a:fillRect/>
            </a:stretch>
          </p:blipFill>
          <p:spPr>
            <a:xfrm>
              <a:off x="250979" y="1939940"/>
              <a:ext cx="266569" cy="368300"/>
            </a:xfrm>
            <a:prstGeom prst="rect">
              <a:avLst/>
            </a:prstGeom>
          </p:spPr>
        </p:pic>
      </p:grpSp>
      <p:sp>
        <p:nvSpPr>
          <p:cNvPr id="28" name="Rounded Rectangle 27">
            <a:extLst>
              <a:ext uri="{FF2B5EF4-FFF2-40B4-BE49-F238E27FC236}">
                <a16:creationId xmlns:a16="http://schemas.microsoft.com/office/drawing/2014/main" id="{E5AE57F4-21F2-5F42-B8FA-96479FD09882}"/>
              </a:ext>
            </a:extLst>
          </p:cNvPr>
          <p:cNvSpPr/>
          <p:nvPr/>
        </p:nvSpPr>
        <p:spPr>
          <a:xfrm>
            <a:off x="3656508" y="2216341"/>
            <a:ext cx="1704226" cy="1697228"/>
          </a:xfrm>
          <a:prstGeom prst="roundRect">
            <a:avLst>
              <a:gd name="adj" fmla="val 6052"/>
            </a:avLst>
          </a:prstGeom>
          <a:noFill/>
          <a:ln w="6350">
            <a:solidFill>
              <a:srgbClr val="FF0000"/>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1" name="Rounded Rectangle 30">
            <a:extLst>
              <a:ext uri="{FF2B5EF4-FFF2-40B4-BE49-F238E27FC236}">
                <a16:creationId xmlns:a16="http://schemas.microsoft.com/office/drawing/2014/main" id="{D92A743A-A4D4-7345-8C87-F3024A36C4B3}"/>
              </a:ext>
            </a:extLst>
          </p:cNvPr>
          <p:cNvSpPr/>
          <p:nvPr/>
        </p:nvSpPr>
        <p:spPr>
          <a:xfrm>
            <a:off x="296065" y="4891875"/>
            <a:ext cx="1704226" cy="1697228"/>
          </a:xfrm>
          <a:prstGeom prst="roundRect">
            <a:avLst>
              <a:gd name="adj" fmla="val 2194"/>
            </a:avLst>
          </a:prstGeom>
          <a:noFill/>
          <a:ln w="6350">
            <a:solidFill>
              <a:srgbClr val="00B05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2" name="Rounded Rectangle 31">
            <a:extLst>
              <a:ext uri="{FF2B5EF4-FFF2-40B4-BE49-F238E27FC236}">
                <a16:creationId xmlns:a16="http://schemas.microsoft.com/office/drawing/2014/main" id="{49B10E51-C267-3C46-A695-1FCE2CE1A0AF}"/>
              </a:ext>
            </a:extLst>
          </p:cNvPr>
          <p:cNvSpPr/>
          <p:nvPr/>
        </p:nvSpPr>
        <p:spPr>
          <a:xfrm>
            <a:off x="3654181" y="4947023"/>
            <a:ext cx="1704226" cy="1697228"/>
          </a:xfrm>
          <a:prstGeom prst="roundRect">
            <a:avLst>
              <a:gd name="adj" fmla="val 2194"/>
            </a:avLst>
          </a:prstGeom>
          <a:noFill/>
          <a:ln w="6350">
            <a:solidFill>
              <a:srgbClr val="00B050"/>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3" name="Rounded Rectangle 32">
            <a:extLst>
              <a:ext uri="{FF2B5EF4-FFF2-40B4-BE49-F238E27FC236}">
                <a16:creationId xmlns:a16="http://schemas.microsoft.com/office/drawing/2014/main" id="{1DF1BB58-67B7-194D-BD12-32441E767D6D}"/>
              </a:ext>
            </a:extLst>
          </p:cNvPr>
          <p:cNvSpPr/>
          <p:nvPr/>
        </p:nvSpPr>
        <p:spPr>
          <a:xfrm>
            <a:off x="6916157" y="2216341"/>
            <a:ext cx="1729823" cy="889867"/>
          </a:xfrm>
          <a:prstGeom prst="roundRect">
            <a:avLst>
              <a:gd name="adj" fmla="val 2194"/>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Tree>
    <p:extLst>
      <p:ext uri="{BB962C8B-B14F-4D97-AF65-F5344CB8AC3E}">
        <p14:creationId xmlns:p14="http://schemas.microsoft.com/office/powerpoint/2010/main" val="225351511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16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6" y="906462"/>
            <a:ext cx="6557855"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Groups &amp;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2" name="Shape 535"/>
          <p:cNvSpPr/>
          <p:nvPr/>
        </p:nvSpPr>
        <p:spPr>
          <a:xfrm>
            <a:off x="2601913" y="5678885"/>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a:p>
        </p:txBody>
      </p:sp>
      <p:sp>
        <p:nvSpPr>
          <p:cNvPr id="197" name="Shape 254"/>
          <p:cNvSpPr/>
          <p:nvPr/>
        </p:nvSpPr>
        <p:spPr>
          <a:xfrm>
            <a:off x="3674838" y="2795389"/>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sp>
        <p:nvSpPr>
          <p:cNvPr id="69" name="Shape 519">
            <a:extLst>
              <a:ext uri="{FF2B5EF4-FFF2-40B4-BE49-F238E27FC236}">
                <a16:creationId xmlns:a16="http://schemas.microsoft.com/office/drawing/2014/main" id="{2295AB83-AFF5-EF40-9017-4D6AB13044DD}"/>
              </a:ext>
            </a:extLst>
          </p:cNvPr>
          <p:cNvSpPr/>
          <p:nvPr/>
        </p:nvSpPr>
        <p:spPr>
          <a:xfrm>
            <a:off x="4578103" y="2093298"/>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7775479" y="2108491"/>
            <a:ext cx="1709484"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4578103" y="3463200"/>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connection across hybrid cloud deployments.</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482531" y="2097399"/>
            <a:ext cx="1653707"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482530" y="3496418"/>
            <a:ext cx="1653707"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81" name="Shape 483">
            <a:extLst>
              <a:ext uri="{FF2B5EF4-FFF2-40B4-BE49-F238E27FC236}">
                <a16:creationId xmlns:a16="http://schemas.microsoft.com/office/drawing/2014/main" id="{F6A89347-D085-FD41-B401-0D84617E911D}"/>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sp>
        <p:nvSpPr>
          <p:cNvPr id="83" name="Shape 254">
            <a:extLst>
              <a:ext uri="{FF2B5EF4-FFF2-40B4-BE49-F238E27FC236}">
                <a16:creationId xmlns:a16="http://schemas.microsoft.com/office/drawing/2014/main" id="{9FD37036-946D-D246-9D43-B7E64E2094B0}"/>
              </a:ext>
            </a:extLst>
          </p:cNvPr>
          <p:cNvSpPr/>
          <p:nvPr/>
        </p:nvSpPr>
        <p:spPr>
          <a:xfrm>
            <a:off x="6664070" y="2824428"/>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sp>
        <p:nvSpPr>
          <p:cNvPr id="84" name="Shape 254">
            <a:extLst>
              <a:ext uri="{FF2B5EF4-FFF2-40B4-BE49-F238E27FC236}">
                <a16:creationId xmlns:a16="http://schemas.microsoft.com/office/drawing/2014/main" id="{6216BA5F-2A90-E44D-B57A-C2B9EF683E7E}"/>
              </a:ext>
            </a:extLst>
          </p:cNvPr>
          <p:cNvSpPr/>
          <p:nvPr/>
        </p:nvSpPr>
        <p:spPr>
          <a:xfrm>
            <a:off x="659913" y="3965902"/>
            <a:ext cx="65081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sp>
        <p:nvSpPr>
          <p:cNvPr id="85" name="Shape 254">
            <a:extLst>
              <a:ext uri="{FF2B5EF4-FFF2-40B4-BE49-F238E27FC236}">
                <a16:creationId xmlns:a16="http://schemas.microsoft.com/office/drawing/2014/main" id="{A4618A8C-0DB0-E94A-AC8C-9A41712303F9}"/>
              </a:ext>
            </a:extLst>
          </p:cNvPr>
          <p:cNvSpPr/>
          <p:nvPr/>
        </p:nvSpPr>
        <p:spPr>
          <a:xfrm>
            <a:off x="3845676" y="4205924"/>
            <a:ext cx="21159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a:t>
            </a:r>
            <a:endParaRPr sz="800" b="1" dirty="0">
              <a:solidFill>
                <a:srgbClr val="4277BB"/>
              </a:solidFill>
            </a:endParaRPr>
          </a:p>
        </p:txBody>
      </p:sp>
      <p:sp>
        <p:nvSpPr>
          <p:cNvPr id="134" name="Shape 254">
            <a:extLst>
              <a:ext uri="{FF2B5EF4-FFF2-40B4-BE49-F238E27FC236}">
                <a16:creationId xmlns:a16="http://schemas.microsoft.com/office/drawing/2014/main" id="{6403DDD9-2783-994D-86A3-2BF5E4B6544F}"/>
              </a:ext>
            </a:extLst>
          </p:cNvPr>
          <p:cNvSpPr/>
          <p:nvPr/>
        </p:nvSpPr>
        <p:spPr>
          <a:xfrm>
            <a:off x="6684695" y="4144368"/>
            <a:ext cx="509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
        <p:nvSpPr>
          <p:cNvPr id="153" name="Shape 535">
            <a:extLst>
              <a:ext uri="{FF2B5EF4-FFF2-40B4-BE49-F238E27FC236}">
                <a16:creationId xmlns:a16="http://schemas.microsoft.com/office/drawing/2014/main" id="{688AFEB8-607E-FB45-B9D8-BE6236DA4E68}"/>
              </a:ext>
            </a:extLst>
          </p:cNvPr>
          <p:cNvSpPr/>
          <p:nvPr/>
        </p:nvSpPr>
        <p:spPr>
          <a:xfrm>
            <a:off x="7775479" y="3322493"/>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59" name="Shape 254">
            <a:extLst>
              <a:ext uri="{FF2B5EF4-FFF2-40B4-BE49-F238E27FC236}">
                <a16:creationId xmlns:a16="http://schemas.microsoft.com/office/drawing/2014/main" id="{A6866536-5C75-1F47-9EE1-E1BC87FCCB14}"/>
              </a:ext>
            </a:extLst>
          </p:cNvPr>
          <p:cNvSpPr/>
          <p:nvPr/>
        </p:nvSpPr>
        <p:spPr>
          <a:xfrm>
            <a:off x="675944" y="5537095"/>
            <a:ext cx="5081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160" name="Shape 535">
            <a:extLst>
              <a:ext uri="{FF2B5EF4-FFF2-40B4-BE49-F238E27FC236}">
                <a16:creationId xmlns:a16="http://schemas.microsoft.com/office/drawing/2014/main" id="{C58F5514-759B-A344-9BBC-7299B78B3857}"/>
              </a:ext>
            </a:extLst>
          </p:cNvPr>
          <p:cNvSpPr/>
          <p:nvPr/>
        </p:nvSpPr>
        <p:spPr>
          <a:xfrm>
            <a:off x="1474044" y="4797786"/>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grpSp>
        <p:nvGrpSpPr>
          <p:cNvPr id="47" name="Group 46">
            <a:extLst>
              <a:ext uri="{FF2B5EF4-FFF2-40B4-BE49-F238E27FC236}">
                <a16:creationId xmlns:a16="http://schemas.microsoft.com/office/drawing/2014/main" id="{668A6034-E574-224C-AD20-AC399772E27F}"/>
              </a:ext>
            </a:extLst>
          </p:cNvPr>
          <p:cNvGrpSpPr/>
          <p:nvPr/>
        </p:nvGrpSpPr>
        <p:grpSpPr>
          <a:xfrm>
            <a:off x="3572594" y="2060180"/>
            <a:ext cx="704088" cy="704088"/>
            <a:chOff x="3572594" y="2060180"/>
            <a:chExt cx="751660" cy="692612"/>
          </a:xfrm>
        </p:grpSpPr>
        <p:sp>
          <p:nvSpPr>
            <p:cNvPr id="48" name="Shape 252">
              <a:extLst>
                <a:ext uri="{FF2B5EF4-FFF2-40B4-BE49-F238E27FC236}">
                  <a16:creationId xmlns:a16="http://schemas.microsoft.com/office/drawing/2014/main" id="{E967246B-4D6C-AE45-9C90-DF0A639859AA}"/>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9" name="Picture 48">
              <a:extLst>
                <a:ext uri="{FF2B5EF4-FFF2-40B4-BE49-F238E27FC236}">
                  <a16:creationId xmlns:a16="http://schemas.microsoft.com/office/drawing/2014/main" id="{9848FBF3-75CC-5A49-89F6-1A9CB53418AF}"/>
                </a:ext>
              </a:extLst>
            </p:cNvPr>
            <p:cNvPicPr>
              <a:picLocks noChangeAspect="1"/>
            </p:cNvPicPr>
            <p:nvPr/>
          </p:nvPicPr>
          <p:blipFill>
            <a:blip r:embed="rId2">
              <a:biLevel thresh="50000"/>
            </a:blip>
            <a:stretch>
              <a:fillRect/>
            </a:stretch>
          </p:blipFill>
          <p:spPr>
            <a:xfrm>
              <a:off x="3727536" y="2201302"/>
              <a:ext cx="548298" cy="417748"/>
            </a:xfrm>
            <a:prstGeom prst="rect">
              <a:avLst/>
            </a:prstGeom>
          </p:spPr>
        </p:pic>
      </p:grpSp>
      <p:grpSp>
        <p:nvGrpSpPr>
          <p:cNvPr id="53" name="Group 52">
            <a:extLst>
              <a:ext uri="{FF2B5EF4-FFF2-40B4-BE49-F238E27FC236}">
                <a16:creationId xmlns:a16="http://schemas.microsoft.com/office/drawing/2014/main" id="{25FE2C36-0DC3-4C46-A8DA-D5350EB3E67D}"/>
              </a:ext>
            </a:extLst>
          </p:cNvPr>
          <p:cNvGrpSpPr/>
          <p:nvPr/>
        </p:nvGrpSpPr>
        <p:grpSpPr>
          <a:xfrm>
            <a:off x="6587463" y="2092052"/>
            <a:ext cx="704088" cy="704088"/>
            <a:chOff x="6587463" y="2092052"/>
            <a:chExt cx="751660" cy="692612"/>
          </a:xfrm>
        </p:grpSpPr>
        <p:sp>
          <p:nvSpPr>
            <p:cNvPr id="54" name="Shape 252">
              <a:extLst>
                <a:ext uri="{FF2B5EF4-FFF2-40B4-BE49-F238E27FC236}">
                  <a16:creationId xmlns:a16="http://schemas.microsoft.com/office/drawing/2014/main" id="{380113CA-BAF6-274F-8D54-285FB57C1357}"/>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5" name="Picture 54">
              <a:extLst>
                <a:ext uri="{FF2B5EF4-FFF2-40B4-BE49-F238E27FC236}">
                  <a16:creationId xmlns:a16="http://schemas.microsoft.com/office/drawing/2014/main" id="{68546AED-68C4-D843-9B51-8070ACA4F352}"/>
                </a:ext>
              </a:extLst>
            </p:cNvPr>
            <p:cNvPicPr>
              <a:picLocks noChangeAspect="1"/>
            </p:cNvPicPr>
            <p:nvPr/>
          </p:nvPicPr>
          <p:blipFill>
            <a:blip r:embed="rId3">
              <a:biLevel thresh="50000"/>
            </a:blip>
            <a:stretch>
              <a:fillRect/>
            </a:stretch>
          </p:blipFill>
          <p:spPr>
            <a:xfrm>
              <a:off x="6727072" y="2155504"/>
              <a:ext cx="472441" cy="501965"/>
            </a:xfrm>
            <a:prstGeom prst="rect">
              <a:avLst/>
            </a:prstGeom>
          </p:spPr>
        </p:pic>
      </p:grpSp>
      <p:pic>
        <p:nvPicPr>
          <p:cNvPr id="56" name="Picture 55">
            <a:extLst>
              <a:ext uri="{FF2B5EF4-FFF2-40B4-BE49-F238E27FC236}">
                <a16:creationId xmlns:a16="http://schemas.microsoft.com/office/drawing/2014/main" id="{B5AE26C0-D346-0240-9CA4-9767BD0C3DBF}"/>
              </a:ext>
            </a:extLst>
          </p:cNvPr>
          <p:cNvPicPr>
            <a:picLocks noChangeAspect="1"/>
          </p:cNvPicPr>
          <p:nvPr/>
        </p:nvPicPr>
        <p:blipFill>
          <a:blip r:embed="rId4"/>
          <a:stretch>
            <a:fillRect/>
          </a:stretch>
        </p:blipFill>
        <p:spPr>
          <a:xfrm>
            <a:off x="669461" y="3592626"/>
            <a:ext cx="647381" cy="241300"/>
          </a:xfrm>
          <a:prstGeom prst="rect">
            <a:avLst/>
          </a:prstGeom>
        </p:spPr>
      </p:pic>
      <p:grpSp>
        <p:nvGrpSpPr>
          <p:cNvPr id="59" name="Group 58">
            <a:extLst>
              <a:ext uri="{FF2B5EF4-FFF2-40B4-BE49-F238E27FC236}">
                <a16:creationId xmlns:a16="http://schemas.microsoft.com/office/drawing/2014/main" id="{FEA7231F-9FF8-D24E-8071-1414E2C2E902}"/>
              </a:ext>
            </a:extLst>
          </p:cNvPr>
          <p:cNvGrpSpPr/>
          <p:nvPr/>
        </p:nvGrpSpPr>
        <p:grpSpPr>
          <a:xfrm>
            <a:off x="3590008" y="3453641"/>
            <a:ext cx="704088" cy="704088"/>
            <a:chOff x="3590008" y="3453641"/>
            <a:chExt cx="751660" cy="692612"/>
          </a:xfrm>
        </p:grpSpPr>
        <p:sp>
          <p:nvSpPr>
            <p:cNvPr id="60" name="Shape 252">
              <a:extLst>
                <a:ext uri="{FF2B5EF4-FFF2-40B4-BE49-F238E27FC236}">
                  <a16:creationId xmlns:a16="http://schemas.microsoft.com/office/drawing/2014/main" id="{8F10ACBD-79D7-ED49-9F06-F2B4FF28C8A1}"/>
                </a:ext>
              </a:extLst>
            </p:cNvPr>
            <p:cNvSpPr/>
            <p:nvPr/>
          </p:nvSpPr>
          <p:spPr>
            <a:xfrm>
              <a:off x="3590008" y="3453641"/>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1" name="Picture 60">
              <a:extLst>
                <a:ext uri="{FF2B5EF4-FFF2-40B4-BE49-F238E27FC236}">
                  <a16:creationId xmlns:a16="http://schemas.microsoft.com/office/drawing/2014/main" id="{F69013C5-1B4A-524D-BC46-34F92E466AC4}"/>
                </a:ext>
              </a:extLst>
            </p:cNvPr>
            <p:cNvPicPr>
              <a:picLocks noChangeAspect="1"/>
            </p:cNvPicPr>
            <p:nvPr/>
          </p:nvPicPr>
          <p:blipFill>
            <a:blip r:embed="rId5">
              <a:biLevel thresh="50000"/>
            </a:blip>
            <a:stretch>
              <a:fillRect/>
            </a:stretch>
          </p:blipFill>
          <p:spPr>
            <a:xfrm>
              <a:off x="3709192" y="3566736"/>
              <a:ext cx="510949" cy="510949"/>
            </a:xfrm>
            <a:prstGeom prst="rect">
              <a:avLst/>
            </a:prstGeom>
          </p:spPr>
        </p:pic>
      </p:grpSp>
      <p:grpSp>
        <p:nvGrpSpPr>
          <p:cNvPr id="62" name="Group 61">
            <a:extLst>
              <a:ext uri="{FF2B5EF4-FFF2-40B4-BE49-F238E27FC236}">
                <a16:creationId xmlns:a16="http://schemas.microsoft.com/office/drawing/2014/main" id="{916B65A0-A94D-8446-B953-D601D0C63B27}"/>
              </a:ext>
            </a:extLst>
          </p:cNvPr>
          <p:cNvGrpSpPr/>
          <p:nvPr/>
        </p:nvGrpSpPr>
        <p:grpSpPr>
          <a:xfrm>
            <a:off x="6587463" y="3400343"/>
            <a:ext cx="704088" cy="704088"/>
            <a:chOff x="8487970" y="1994397"/>
            <a:chExt cx="751660" cy="692612"/>
          </a:xfrm>
        </p:grpSpPr>
        <p:sp>
          <p:nvSpPr>
            <p:cNvPr id="63" name="Shape 252">
              <a:extLst>
                <a:ext uri="{FF2B5EF4-FFF2-40B4-BE49-F238E27FC236}">
                  <a16:creationId xmlns:a16="http://schemas.microsoft.com/office/drawing/2014/main" id="{66A4B3B0-6548-104F-826C-7CF712225758}"/>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4" name="Picture 63">
              <a:extLst>
                <a:ext uri="{FF2B5EF4-FFF2-40B4-BE49-F238E27FC236}">
                  <a16:creationId xmlns:a16="http://schemas.microsoft.com/office/drawing/2014/main" id="{7478AD26-9430-1041-9664-BCA2EA90E279}"/>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grpSp>
        <p:nvGrpSpPr>
          <p:cNvPr id="65" name="Group 64">
            <a:extLst>
              <a:ext uri="{FF2B5EF4-FFF2-40B4-BE49-F238E27FC236}">
                <a16:creationId xmlns:a16="http://schemas.microsoft.com/office/drawing/2014/main" id="{A1B7CA72-93E9-D249-9852-AEF0EEDCCE98}"/>
              </a:ext>
            </a:extLst>
          </p:cNvPr>
          <p:cNvGrpSpPr/>
          <p:nvPr/>
        </p:nvGrpSpPr>
        <p:grpSpPr>
          <a:xfrm>
            <a:off x="558651" y="4797199"/>
            <a:ext cx="704088" cy="704088"/>
            <a:chOff x="9079753" y="2125749"/>
            <a:chExt cx="751660" cy="692612"/>
          </a:xfrm>
        </p:grpSpPr>
        <p:sp>
          <p:nvSpPr>
            <p:cNvPr id="66" name="Shape 252">
              <a:extLst>
                <a:ext uri="{FF2B5EF4-FFF2-40B4-BE49-F238E27FC236}">
                  <a16:creationId xmlns:a16="http://schemas.microsoft.com/office/drawing/2014/main" id="{0D119535-0FA7-3F47-BE01-F2C6BAE137B1}"/>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7" name="Picture 66">
              <a:extLst>
                <a:ext uri="{FF2B5EF4-FFF2-40B4-BE49-F238E27FC236}">
                  <a16:creationId xmlns:a16="http://schemas.microsoft.com/office/drawing/2014/main" id="{8E43B283-288A-0643-A1B1-5739F702538B}"/>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nvGrpSpPr>
          <p:cNvPr id="74" name="Group 73">
            <a:extLst>
              <a:ext uri="{FF2B5EF4-FFF2-40B4-BE49-F238E27FC236}">
                <a16:creationId xmlns:a16="http://schemas.microsoft.com/office/drawing/2014/main" id="{C0A1CC0E-4167-4840-A1C7-76DC0ED1616D}"/>
              </a:ext>
            </a:extLst>
          </p:cNvPr>
          <p:cNvGrpSpPr/>
          <p:nvPr/>
        </p:nvGrpSpPr>
        <p:grpSpPr>
          <a:xfrm>
            <a:off x="3590008" y="4797199"/>
            <a:ext cx="704088" cy="704088"/>
            <a:chOff x="8300249" y="5992778"/>
            <a:chExt cx="751660" cy="692612"/>
          </a:xfrm>
        </p:grpSpPr>
        <p:sp>
          <p:nvSpPr>
            <p:cNvPr id="75" name="Shape 252">
              <a:extLst>
                <a:ext uri="{FF2B5EF4-FFF2-40B4-BE49-F238E27FC236}">
                  <a16:creationId xmlns:a16="http://schemas.microsoft.com/office/drawing/2014/main" id="{42283BA6-2A8A-384C-8F44-F78701AE34A3}"/>
                </a:ext>
              </a:extLst>
            </p:cNvPr>
            <p:cNvSpPr/>
            <p:nvPr/>
          </p:nvSpPr>
          <p:spPr>
            <a:xfrm>
              <a:off x="8300249" y="599277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6" name="Picture 75">
              <a:extLst>
                <a:ext uri="{FF2B5EF4-FFF2-40B4-BE49-F238E27FC236}">
                  <a16:creationId xmlns:a16="http://schemas.microsoft.com/office/drawing/2014/main" id="{A8CC58EB-1AB7-194A-B8D2-91F01CB232C2}"/>
                </a:ext>
              </a:extLst>
            </p:cNvPr>
            <p:cNvPicPr>
              <a:picLocks noChangeAspect="1"/>
            </p:cNvPicPr>
            <p:nvPr/>
          </p:nvPicPr>
          <p:blipFill>
            <a:blip r:embed="rId8">
              <a:duotone>
                <a:schemeClr val="accent2">
                  <a:shade val="45000"/>
                  <a:satMod val="135000"/>
                </a:schemeClr>
                <a:prstClr val="white"/>
              </a:duotone>
            </a:blip>
            <a:stretch>
              <a:fillRect/>
            </a:stretch>
          </p:blipFill>
          <p:spPr>
            <a:xfrm>
              <a:off x="8358849" y="6031507"/>
              <a:ext cx="571533" cy="571532"/>
            </a:xfrm>
            <a:prstGeom prst="rect">
              <a:avLst/>
            </a:prstGeom>
          </p:spPr>
        </p:pic>
      </p:grpSp>
      <p:sp>
        <p:nvSpPr>
          <p:cNvPr id="77" name="Shape 495">
            <a:extLst>
              <a:ext uri="{FF2B5EF4-FFF2-40B4-BE49-F238E27FC236}">
                <a16:creationId xmlns:a16="http://schemas.microsoft.com/office/drawing/2014/main" id="{6E3E3BF2-092F-4F4C-B273-650C91E5649D}"/>
              </a:ext>
            </a:extLst>
          </p:cNvPr>
          <p:cNvSpPr/>
          <p:nvPr/>
        </p:nvSpPr>
        <p:spPr>
          <a:xfrm>
            <a:off x="4578103" y="4802318"/>
            <a:ext cx="200778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
        <p:nvSpPr>
          <p:cNvPr id="78" name="Shape 254">
            <a:extLst>
              <a:ext uri="{FF2B5EF4-FFF2-40B4-BE49-F238E27FC236}">
                <a16:creationId xmlns:a16="http://schemas.microsoft.com/office/drawing/2014/main" id="{75DCBE99-0BA7-124F-A457-735E5092141C}"/>
              </a:ext>
            </a:extLst>
          </p:cNvPr>
          <p:cNvSpPr/>
          <p:nvPr/>
        </p:nvSpPr>
        <p:spPr>
          <a:xfrm>
            <a:off x="3471257" y="5539377"/>
            <a:ext cx="9345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sp>
        <p:nvSpPr>
          <p:cNvPr id="82" name="Shape 483">
            <a:extLst>
              <a:ext uri="{FF2B5EF4-FFF2-40B4-BE49-F238E27FC236}">
                <a16:creationId xmlns:a16="http://schemas.microsoft.com/office/drawing/2014/main" id="{C62EC361-8503-5541-AC92-78E403839F76}"/>
              </a:ext>
            </a:extLst>
          </p:cNvPr>
          <p:cNvSpPr/>
          <p:nvPr/>
        </p:nvSpPr>
        <p:spPr>
          <a:xfrm>
            <a:off x="746003" y="7128261"/>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 </a:t>
            </a:r>
          </a:p>
          <a:p>
            <a:pPr lvl="0">
              <a:defRPr sz="1800" b="0">
                <a:solidFill>
                  <a:srgbClr val="000000"/>
                </a:solidFill>
              </a:defRPr>
            </a:pPr>
            <a:r>
              <a:rPr lang="en-US" sz="800" b="1" dirty="0">
                <a:solidFill>
                  <a:srgbClr val="4277BB"/>
                </a:solidFill>
              </a:rPr>
              <a:t>SERVICE</a:t>
            </a:r>
          </a:p>
        </p:txBody>
      </p:sp>
      <p:sp>
        <p:nvSpPr>
          <p:cNvPr id="86" name="Shape 519">
            <a:extLst>
              <a:ext uri="{FF2B5EF4-FFF2-40B4-BE49-F238E27FC236}">
                <a16:creationId xmlns:a16="http://schemas.microsoft.com/office/drawing/2014/main" id="{8ACA79E7-FF8A-F643-BD64-06F5FB0DE186}"/>
              </a:ext>
            </a:extLst>
          </p:cNvPr>
          <p:cNvSpPr/>
          <p:nvPr/>
        </p:nvSpPr>
        <p:spPr>
          <a:xfrm>
            <a:off x="1611782" y="6380393"/>
            <a:ext cx="1895463"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88" name="Shape 519">
            <a:extLst>
              <a:ext uri="{FF2B5EF4-FFF2-40B4-BE49-F238E27FC236}">
                <a16:creationId xmlns:a16="http://schemas.microsoft.com/office/drawing/2014/main" id="{1BC954AF-7BC8-CD4D-8969-2CD4E14FE921}"/>
              </a:ext>
            </a:extLst>
          </p:cNvPr>
          <p:cNvSpPr/>
          <p:nvPr/>
        </p:nvSpPr>
        <p:spPr>
          <a:xfrm>
            <a:off x="4629742" y="6472000"/>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sp>
        <p:nvSpPr>
          <p:cNvPr id="89" name="Shape 483">
            <a:extLst>
              <a:ext uri="{FF2B5EF4-FFF2-40B4-BE49-F238E27FC236}">
                <a16:creationId xmlns:a16="http://schemas.microsoft.com/office/drawing/2014/main" id="{CA45E850-20E0-1545-9006-B7105A81F56D}"/>
              </a:ext>
            </a:extLst>
          </p:cNvPr>
          <p:cNvSpPr/>
          <p:nvPr/>
        </p:nvSpPr>
        <p:spPr>
          <a:xfrm>
            <a:off x="3698614" y="7124803"/>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a:p>
            <a:pPr lvl="0">
              <a:defRPr sz="1800" b="0">
                <a:solidFill>
                  <a:srgbClr val="000000"/>
                </a:solidFill>
              </a:defRPr>
            </a:pPr>
            <a:r>
              <a:rPr lang="en-US" sz="800" b="1" dirty="0">
                <a:solidFill>
                  <a:srgbClr val="4277BB"/>
                </a:solidFill>
              </a:rPr>
              <a:t>SERVICE</a:t>
            </a:r>
          </a:p>
        </p:txBody>
      </p:sp>
      <p:grpSp>
        <p:nvGrpSpPr>
          <p:cNvPr id="90" name="Group 89">
            <a:extLst>
              <a:ext uri="{FF2B5EF4-FFF2-40B4-BE49-F238E27FC236}">
                <a16:creationId xmlns:a16="http://schemas.microsoft.com/office/drawing/2014/main" id="{AED4B1BA-CE67-974C-893D-2761F78BC2E7}"/>
              </a:ext>
            </a:extLst>
          </p:cNvPr>
          <p:cNvGrpSpPr/>
          <p:nvPr/>
        </p:nvGrpSpPr>
        <p:grpSpPr>
          <a:xfrm>
            <a:off x="619983" y="6387562"/>
            <a:ext cx="704088" cy="704088"/>
            <a:chOff x="549354" y="1945460"/>
            <a:chExt cx="749808" cy="694944"/>
          </a:xfrm>
        </p:grpSpPr>
        <p:grpSp>
          <p:nvGrpSpPr>
            <p:cNvPr id="103" name="Group 102">
              <a:extLst>
                <a:ext uri="{FF2B5EF4-FFF2-40B4-BE49-F238E27FC236}">
                  <a16:creationId xmlns:a16="http://schemas.microsoft.com/office/drawing/2014/main" id="{870D182B-E67B-F04B-8F12-628C5A0D90C0}"/>
                </a:ext>
              </a:extLst>
            </p:cNvPr>
            <p:cNvGrpSpPr/>
            <p:nvPr/>
          </p:nvGrpSpPr>
          <p:grpSpPr>
            <a:xfrm>
              <a:off x="549354" y="1945460"/>
              <a:ext cx="749808" cy="694944"/>
              <a:chOff x="6586374" y="3536992"/>
              <a:chExt cx="749808" cy="694944"/>
            </a:xfrm>
          </p:grpSpPr>
          <p:sp>
            <p:nvSpPr>
              <p:cNvPr id="105" name="Shape 252">
                <a:extLst>
                  <a:ext uri="{FF2B5EF4-FFF2-40B4-BE49-F238E27FC236}">
                    <a16:creationId xmlns:a16="http://schemas.microsoft.com/office/drawing/2014/main" id="{495736E0-1AF7-434C-9418-D4C25A0D0441}"/>
                  </a:ext>
                </a:extLst>
              </p:cNvPr>
              <p:cNvSpPr/>
              <p:nvPr/>
            </p:nvSpPr>
            <p:spPr>
              <a:xfrm>
                <a:off x="6586374" y="3536992"/>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06" name="Straight Arrow Connector 105">
                <a:extLst>
                  <a:ext uri="{FF2B5EF4-FFF2-40B4-BE49-F238E27FC236}">
                    <a16:creationId xmlns:a16="http://schemas.microsoft.com/office/drawing/2014/main" id="{743643AD-EE22-BB4A-A12E-FA3C56066830}"/>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7" name="Straight Arrow Connector 106">
                <a:extLst>
                  <a:ext uri="{FF2B5EF4-FFF2-40B4-BE49-F238E27FC236}">
                    <a16:creationId xmlns:a16="http://schemas.microsoft.com/office/drawing/2014/main" id="{1638D7B1-00FD-B647-B172-30EFF9AA9842}"/>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8" name="Straight Arrow Connector 107">
                <a:extLst>
                  <a:ext uri="{FF2B5EF4-FFF2-40B4-BE49-F238E27FC236}">
                    <a16:creationId xmlns:a16="http://schemas.microsoft.com/office/drawing/2014/main" id="{737203D9-1D67-1544-AD96-3B3DE9657F3F}"/>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9" name="Straight Arrow Connector 108">
                <a:extLst>
                  <a:ext uri="{FF2B5EF4-FFF2-40B4-BE49-F238E27FC236}">
                    <a16:creationId xmlns:a16="http://schemas.microsoft.com/office/drawing/2014/main" id="{7CEEAD7B-6184-4540-9AC8-7183674FBB55}"/>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104" name="Picture 103">
              <a:extLst>
                <a:ext uri="{FF2B5EF4-FFF2-40B4-BE49-F238E27FC236}">
                  <a16:creationId xmlns:a16="http://schemas.microsoft.com/office/drawing/2014/main" id="{59E77CBD-493D-1342-A064-8D8148890CC5}"/>
                </a:ext>
              </a:extLst>
            </p:cNvPr>
            <p:cNvPicPr>
              <a:picLocks noChangeAspect="1"/>
            </p:cNvPicPr>
            <p:nvPr/>
          </p:nvPicPr>
          <p:blipFill>
            <a:blip r:embed="rId9">
              <a:duotone>
                <a:schemeClr val="accent2">
                  <a:shade val="45000"/>
                  <a:satMod val="135000"/>
                </a:schemeClr>
                <a:prstClr val="white"/>
              </a:duotone>
            </a:blip>
            <a:stretch>
              <a:fillRect/>
            </a:stretch>
          </p:blipFill>
          <p:spPr>
            <a:xfrm>
              <a:off x="726421" y="2029845"/>
              <a:ext cx="417972" cy="484984"/>
            </a:xfrm>
            <a:prstGeom prst="rect">
              <a:avLst/>
            </a:prstGeom>
          </p:spPr>
        </p:pic>
      </p:grpSp>
      <p:grpSp>
        <p:nvGrpSpPr>
          <p:cNvPr id="91" name="Group 90">
            <a:extLst>
              <a:ext uri="{FF2B5EF4-FFF2-40B4-BE49-F238E27FC236}">
                <a16:creationId xmlns:a16="http://schemas.microsoft.com/office/drawing/2014/main" id="{9CC2FAA6-9D17-5141-80D3-2392932D4380}"/>
              </a:ext>
            </a:extLst>
          </p:cNvPr>
          <p:cNvGrpSpPr/>
          <p:nvPr/>
        </p:nvGrpSpPr>
        <p:grpSpPr>
          <a:xfrm>
            <a:off x="3572594" y="6366597"/>
            <a:ext cx="704088" cy="704088"/>
            <a:chOff x="583315" y="4742217"/>
            <a:chExt cx="749808" cy="694944"/>
          </a:xfrm>
        </p:grpSpPr>
        <p:grpSp>
          <p:nvGrpSpPr>
            <p:cNvPr id="93" name="Group 92">
              <a:extLst>
                <a:ext uri="{FF2B5EF4-FFF2-40B4-BE49-F238E27FC236}">
                  <a16:creationId xmlns:a16="http://schemas.microsoft.com/office/drawing/2014/main" id="{BEECE85C-868E-414F-A665-777C11D69C52}"/>
                </a:ext>
              </a:extLst>
            </p:cNvPr>
            <p:cNvGrpSpPr/>
            <p:nvPr/>
          </p:nvGrpSpPr>
          <p:grpSpPr>
            <a:xfrm>
              <a:off x="583315" y="4742217"/>
              <a:ext cx="749808" cy="694944"/>
              <a:chOff x="515395" y="1714061"/>
              <a:chExt cx="749808" cy="694944"/>
            </a:xfrm>
          </p:grpSpPr>
          <p:sp>
            <p:nvSpPr>
              <p:cNvPr id="97" name="Shape 252">
                <a:extLst>
                  <a:ext uri="{FF2B5EF4-FFF2-40B4-BE49-F238E27FC236}">
                    <a16:creationId xmlns:a16="http://schemas.microsoft.com/office/drawing/2014/main" id="{4CC36D7E-921B-A44A-815E-783A41014647}"/>
                  </a:ext>
                </a:extLst>
              </p:cNvPr>
              <p:cNvSpPr/>
              <p:nvPr/>
            </p:nvSpPr>
            <p:spPr>
              <a:xfrm>
                <a:off x="515395" y="1714061"/>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98" name="Straight Arrow Connector 97">
                <a:extLst>
                  <a:ext uri="{FF2B5EF4-FFF2-40B4-BE49-F238E27FC236}">
                    <a16:creationId xmlns:a16="http://schemas.microsoft.com/office/drawing/2014/main" id="{9D126DB0-B0F9-5241-8FDE-C7C717F66BD8}"/>
                  </a:ext>
                </a:extLst>
              </p:cNvPr>
              <p:cNvCxnSpPr>
                <a:cxnSpLocks/>
              </p:cNvCxnSpPr>
              <p:nvPr/>
            </p:nvCxnSpPr>
            <p:spPr>
              <a:xfrm flipH="1">
                <a:off x="934922" y="2085698"/>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99" name="Straight Arrow Connector 98">
                <a:extLst>
                  <a:ext uri="{FF2B5EF4-FFF2-40B4-BE49-F238E27FC236}">
                    <a16:creationId xmlns:a16="http://schemas.microsoft.com/office/drawing/2014/main" id="{C4DAF68A-8570-9F4F-BF9E-01EEB69A8F1D}"/>
                  </a:ext>
                </a:extLst>
              </p:cNvPr>
              <p:cNvCxnSpPr>
                <a:cxnSpLocks/>
              </p:cNvCxnSpPr>
              <p:nvPr/>
            </p:nvCxnSpPr>
            <p:spPr>
              <a:xfrm flipH="1">
                <a:off x="934922" y="211704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1" name="Straight Arrow Connector 100">
                <a:extLst>
                  <a:ext uri="{FF2B5EF4-FFF2-40B4-BE49-F238E27FC236}">
                    <a16:creationId xmlns:a16="http://schemas.microsoft.com/office/drawing/2014/main" id="{47D059A5-DC11-3A45-BF90-326F15B13C38}"/>
                  </a:ext>
                </a:extLst>
              </p:cNvPr>
              <p:cNvCxnSpPr>
                <a:cxnSpLocks/>
              </p:cNvCxnSpPr>
              <p:nvPr/>
            </p:nvCxnSpPr>
            <p:spPr>
              <a:xfrm flipH="1">
                <a:off x="934922" y="2177335"/>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09C57F1D-4403-5246-A538-001A0DEDC073}"/>
                  </a:ext>
                </a:extLst>
              </p:cNvPr>
              <p:cNvCxnSpPr>
                <a:cxnSpLocks/>
              </p:cNvCxnSpPr>
              <p:nvPr/>
            </p:nvCxnSpPr>
            <p:spPr>
              <a:xfrm flipH="1">
                <a:off x="934922" y="221022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96" name="Picture 95">
              <a:extLst>
                <a:ext uri="{FF2B5EF4-FFF2-40B4-BE49-F238E27FC236}">
                  <a16:creationId xmlns:a16="http://schemas.microsoft.com/office/drawing/2014/main" id="{354779EE-6589-E74A-8441-C9326CF03E1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3935" y="4817416"/>
              <a:ext cx="457200" cy="528284"/>
            </a:xfrm>
            <a:prstGeom prst="rect">
              <a:avLst/>
            </a:prstGeom>
          </p:spPr>
        </p:pic>
      </p:grpSp>
      <p:grpSp>
        <p:nvGrpSpPr>
          <p:cNvPr id="68" name="Group 67">
            <a:extLst>
              <a:ext uri="{FF2B5EF4-FFF2-40B4-BE49-F238E27FC236}">
                <a16:creationId xmlns:a16="http://schemas.microsoft.com/office/drawing/2014/main" id="{3AB5EC2A-3314-4B41-B1B8-28FB1B67C64F}"/>
              </a:ext>
            </a:extLst>
          </p:cNvPr>
          <p:cNvGrpSpPr/>
          <p:nvPr/>
        </p:nvGrpSpPr>
        <p:grpSpPr>
          <a:xfrm>
            <a:off x="559577" y="2006407"/>
            <a:ext cx="704088" cy="704088"/>
            <a:chOff x="559577" y="2006407"/>
            <a:chExt cx="749808" cy="694944"/>
          </a:xfrm>
        </p:grpSpPr>
        <p:sp>
          <p:nvSpPr>
            <p:cNvPr id="80" name="Shape 252">
              <a:extLst>
                <a:ext uri="{FF2B5EF4-FFF2-40B4-BE49-F238E27FC236}">
                  <a16:creationId xmlns:a16="http://schemas.microsoft.com/office/drawing/2014/main" id="{309EB5D8-4DFB-4045-AFA7-0AD3F5D2260B}"/>
                </a:ext>
              </a:extLst>
            </p:cNvPr>
            <p:cNvSpPr/>
            <p:nvPr/>
          </p:nvSpPr>
          <p:spPr>
            <a:xfrm>
              <a:off x="559577" y="2006407"/>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87" name="Picture 86">
              <a:extLst>
                <a:ext uri="{FF2B5EF4-FFF2-40B4-BE49-F238E27FC236}">
                  <a16:creationId xmlns:a16="http://schemas.microsoft.com/office/drawing/2014/main" id="{3BC0212F-9AA0-A444-93AC-A46129F1F1C5}"/>
                </a:ext>
              </a:extLst>
            </p:cNvPr>
            <p:cNvPicPr>
              <a:picLocks noChangeAspect="1"/>
            </p:cNvPicPr>
            <p:nvPr/>
          </p:nvPicPr>
          <p:blipFill>
            <a:blip r:embed="rId11"/>
            <a:stretch>
              <a:fillRect/>
            </a:stretch>
          </p:blipFill>
          <p:spPr>
            <a:xfrm>
              <a:off x="659913" y="2062842"/>
              <a:ext cx="523348" cy="523348"/>
            </a:xfrm>
            <a:prstGeom prst="rect">
              <a:avLst/>
            </a:prstGeom>
          </p:spPr>
        </p:pic>
      </p:grpSp>
    </p:spTree>
    <p:extLst>
      <p:ext uri="{BB962C8B-B14F-4D97-AF65-F5344CB8AC3E}">
        <p14:creationId xmlns:p14="http://schemas.microsoft.com/office/powerpoint/2010/main" val="116900741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64176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Groups &amp;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2" name="Shape 535"/>
          <p:cNvSpPr/>
          <p:nvPr/>
        </p:nvSpPr>
        <p:spPr>
          <a:xfrm>
            <a:off x="2611519" y="4246012"/>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a:p>
        </p:txBody>
      </p:sp>
      <p:cxnSp>
        <p:nvCxnSpPr>
          <p:cNvPr id="180" name="Straight Arrow Connector 179">
            <a:extLst>
              <a:ext uri="{FF2B5EF4-FFF2-40B4-BE49-F238E27FC236}">
                <a16:creationId xmlns:a16="http://schemas.microsoft.com/office/drawing/2014/main" id="{163A0CFB-8073-964B-AEC9-D4AE6C12DDC8}"/>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sp>
        <p:nvSpPr>
          <p:cNvPr id="140" name="Shape 483">
            <a:extLst>
              <a:ext uri="{FF2B5EF4-FFF2-40B4-BE49-F238E27FC236}">
                <a16:creationId xmlns:a16="http://schemas.microsoft.com/office/drawing/2014/main" id="{DAE197B8-EC4E-FE46-BAF4-AB006F0335A2}"/>
              </a:ext>
            </a:extLst>
          </p:cNvPr>
          <p:cNvSpPr/>
          <p:nvPr/>
        </p:nvSpPr>
        <p:spPr>
          <a:xfrm>
            <a:off x="6837980" y="2795504"/>
            <a:ext cx="34785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sp>
        <p:nvSpPr>
          <p:cNvPr id="104" name="Shape 254">
            <a:extLst>
              <a:ext uri="{FF2B5EF4-FFF2-40B4-BE49-F238E27FC236}">
                <a16:creationId xmlns:a16="http://schemas.microsoft.com/office/drawing/2014/main" id="{6B5CE18A-67A8-B749-BFD8-1D44F6FAB229}"/>
              </a:ext>
            </a:extLst>
          </p:cNvPr>
          <p:cNvSpPr/>
          <p:nvPr/>
        </p:nvSpPr>
        <p:spPr>
          <a:xfrm>
            <a:off x="581132" y="2731905"/>
            <a:ext cx="69726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SERVERS</a:t>
            </a:r>
            <a:endParaRPr sz="800" b="1" dirty="0">
              <a:solidFill>
                <a:srgbClr val="4277BB"/>
              </a:solidFill>
            </a:endParaRPr>
          </a:p>
        </p:txBody>
      </p:sp>
      <p:sp>
        <p:nvSpPr>
          <p:cNvPr id="145" name="Shape 519">
            <a:extLst>
              <a:ext uri="{FF2B5EF4-FFF2-40B4-BE49-F238E27FC236}">
                <a16:creationId xmlns:a16="http://schemas.microsoft.com/office/drawing/2014/main" id="{43829B0F-6A76-3042-A011-9116467F8C32}"/>
              </a:ext>
            </a:extLst>
          </p:cNvPr>
          <p:cNvSpPr/>
          <p:nvPr/>
        </p:nvSpPr>
        <p:spPr>
          <a:xfrm>
            <a:off x="1472202" y="2016917"/>
            <a:ext cx="1653707"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Bare metal servers.</a:t>
            </a:r>
            <a:endParaRPr sz="1000" dirty="0"/>
          </a:p>
        </p:txBody>
      </p:sp>
      <p:sp>
        <p:nvSpPr>
          <p:cNvPr id="152" name="Shape 254">
            <a:extLst>
              <a:ext uri="{FF2B5EF4-FFF2-40B4-BE49-F238E27FC236}">
                <a16:creationId xmlns:a16="http://schemas.microsoft.com/office/drawing/2014/main" id="{F92E5ACB-EAB7-3D43-8412-C0BE1F203D88}"/>
              </a:ext>
            </a:extLst>
          </p:cNvPr>
          <p:cNvSpPr/>
          <p:nvPr/>
        </p:nvSpPr>
        <p:spPr>
          <a:xfrm>
            <a:off x="6769161" y="4125009"/>
            <a:ext cx="399148"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sp>
        <p:nvSpPr>
          <p:cNvPr id="153" name="Shape 519">
            <a:extLst>
              <a:ext uri="{FF2B5EF4-FFF2-40B4-BE49-F238E27FC236}">
                <a16:creationId xmlns:a16="http://schemas.microsoft.com/office/drawing/2014/main" id="{9EF4667C-4475-CC48-9626-1833C149788B}"/>
              </a:ext>
            </a:extLst>
          </p:cNvPr>
          <p:cNvSpPr/>
          <p:nvPr/>
        </p:nvSpPr>
        <p:spPr>
          <a:xfrm>
            <a:off x="7565632" y="3415914"/>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bridge.</a:t>
            </a:r>
            <a:endParaRPr sz="1000" dirty="0"/>
          </a:p>
        </p:txBody>
      </p:sp>
      <p:sp>
        <p:nvSpPr>
          <p:cNvPr id="157" name="Shape 254">
            <a:extLst>
              <a:ext uri="{FF2B5EF4-FFF2-40B4-BE49-F238E27FC236}">
                <a16:creationId xmlns:a16="http://schemas.microsoft.com/office/drawing/2014/main" id="{CD0D3E89-E0A3-3349-8669-C0F76A30ED2E}"/>
              </a:ext>
            </a:extLst>
          </p:cNvPr>
          <p:cNvSpPr/>
          <p:nvPr/>
        </p:nvSpPr>
        <p:spPr>
          <a:xfrm>
            <a:off x="3737035" y="4117079"/>
            <a:ext cx="43281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sp>
        <p:nvSpPr>
          <p:cNvPr id="158" name="Shape 519">
            <a:extLst>
              <a:ext uri="{FF2B5EF4-FFF2-40B4-BE49-F238E27FC236}">
                <a16:creationId xmlns:a16="http://schemas.microsoft.com/office/drawing/2014/main" id="{B2C22BAA-02B8-E240-AA34-973CC7BC37D5}"/>
              </a:ext>
            </a:extLst>
          </p:cNvPr>
          <p:cNvSpPr/>
          <p:nvPr/>
        </p:nvSpPr>
        <p:spPr>
          <a:xfrm>
            <a:off x="4492677" y="3402214"/>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router.</a:t>
            </a:r>
            <a:endParaRPr sz="1000" dirty="0"/>
          </a:p>
        </p:txBody>
      </p:sp>
      <p:sp>
        <p:nvSpPr>
          <p:cNvPr id="162" name="Shape 495">
            <a:extLst>
              <a:ext uri="{FF2B5EF4-FFF2-40B4-BE49-F238E27FC236}">
                <a16:creationId xmlns:a16="http://schemas.microsoft.com/office/drawing/2014/main" id="{8E227F71-7462-1142-A1DB-EB338E20578E}"/>
              </a:ext>
            </a:extLst>
          </p:cNvPr>
          <p:cNvSpPr/>
          <p:nvPr/>
        </p:nvSpPr>
        <p:spPr>
          <a:xfrm>
            <a:off x="1489190" y="3372933"/>
            <a:ext cx="197503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Firewall to block unauthorized </a:t>
            </a:r>
          </a:p>
          <a:p>
            <a:pPr lvl="0">
              <a:defRPr sz="1800"/>
            </a:pPr>
            <a:r>
              <a:rPr lang="en-US" sz="1000" dirty="0"/>
              <a:t>access while permitting outward communications.</a:t>
            </a:r>
            <a:endParaRPr sz="1000" dirty="0"/>
          </a:p>
        </p:txBody>
      </p:sp>
      <p:sp>
        <p:nvSpPr>
          <p:cNvPr id="163" name="Shape 254">
            <a:extLst>
              <a:ext uri="{FF2B5EF4-FFF2-40B4-BE49-F238E27FC236}">
                <a16:creationId xmlns:a16="http://schemas.microsoft.com/office/drawing/2014/main" id="{3966FE04-47BD-924D-B38D-4184F3518683}"/>
              </a:ext>
            </a:extLst>
          </p:cNvPr>
          <p:cNvSpPr/>
          <p:nvPr/>
        </p:nvSpPr>
        <p:spPr>
          <a:xfrm>
            <a:off x="701031" y="4122624"/>
            <a:ext cx="52899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FIREWALL</a:t>
            </a:r>
            <a:endParaRPr sz="800" b="1" dirty="0">
              <a:solidFill>
                <a:srgbClr val="4277BB"/>
              </a:solidFill>
            </a:endParaRPr>
          </a:p>
        </p:txBody>
      </p:sp>
      <p:sp>
        <p:nvSpPr>
          <p:cNvPr id="170" name="Shape 254">
            <a:extLst>
              <a:ext uri="{FF2B5EF4-FFF2-40B4-BE49-F238E27FC236}">
                <a16:creationId xmlns:a16="http://schemas.microsoft.com/office/drawing/2014/main" id="{AB8942DF-9EB3-F248-9D15-5E3D01F0E9A9}"/>
              </a:ext>
            </a:extLst>
          </p:cNvPr>
          <p:cNvSpPr/>
          <p:nvPr/>
        </p:nvSpPr>
        <p:spPr>
          <a:xfrm>
            <a:off x="3645297" y="2762088"/>
            <a:ext cx="61628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GATEWAY APPLIANCE</a:t>
            </a:r>
            <a:endParaRPr sz="800" b="1" dirty="0">
              <a:solidFill>
                <a:srgbClr val="4277BB"/>
              </a:solidFill>
            </a:endParaRPr>
          </a:p>
        </p:txBody>
      </p:sp>
      <p:sp>
        <p:nvSpPr>
          <p:cNvPr id="171" name="Shape 535">
            <a:extLst>
              <a:ext uri="{FF2B5EF4-FFF2-40B4-BE49-F238E27FC236}">
                <a16:creationId xmlns:a16="http://schemas.microsoft.com/office/drawing/2014/main" id="{56D0F27D-26A0-8B4E-A3DD-7880B0E97DC0}"/>
              </a:ext>
            </a:extLst>
          </p:cNvPr>
          <p:cNvSpPr/>
          <p:nvPr/>
        </p:nvSpPr>
        <p:spPr>
          <a:xfrm>
            <a:off x="4492677" y="2029206"/>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Appliance to protect cloud infrastructure with virtual routers, firewalls, and VPN capabilities.</a:t>
            </a:r>
          </a:p>
        </p:txBody>
      </p:sp>
      <p:grpSp>
        <p:nvGrpSpPr>
          <p:cNvPr id="85" name="Group 84">
            <a:extLst>
              <a:ext uri="{FF2B5EF4-FFF2-40B4-BE49-F238E27FC236}">
                <a16:creationId xmlns:a16="http://schemas.microsoft.com/office/drawing/2014/main" id="{AA5590CD-7887-ED46-8B1F-6F8E1BB01B1B}"/>
              </a:ext>
            </a:extLst>
          </p:cNvPr>
          <p:cNvGrpSpPr/>
          <p:nvPr/>
        </p:nvGrpSpPr>
        <p:grpSpPr>
          <a:xfrm>
            <a:off x="6658289" y="2016917"/>
            <a:ext cx="707233" cy="707233"/>
            <a:chOff x="7609623" y="4471311"/>
            <a:chExt cx="707233" cy="707233"/>
          </a:xfrm>
        </p:grpSpPr>
        <p:sp>
          <p:nvSpPr>
            <p:cNvPr id="87" name="Shape 482">
              <a:extLst>
                <a:ext uri="{FF2B5EF4-FFF2-40B4-BE49-F238E27FC236}">
                  <a16:creationId xmlns:a16="http://schemas.microsoft.com/office/drawing/2014/main" id="{411C50AB-4AF0-4D44-A1F0-BCFE60059979}"/>
                </a:ext>
              </a:extLst>
            </p:cNvPr>
            <p:cNvSpPr/>
            <p:nvPr/>
          </p:nvSpPr>
          <p:spPr>
            <a:xfrm>
              <a:off x="7609623" y="447131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88" name="Picture 87">
              <a:extLst>
                <a:ext uri="{FF2B5EF4-FFF2-40B4-BE49-F238E27FC236}">
                  <a16:creationId xmlns:a16="http://schemas.microsoft.com/office/drawing/2014/main" id="{A7566175-2C66-CC46-B914-4F67F63C04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2626" y="4519013"/>
              <a:ext cx="573220" cy="588305"/>
            </a:xfrm>
            <a:prstGeom prst="rect">
              <a:avLst/>
            </a:prstGeom>
          </p:spPr>
        </p:pic>
      </p:grpSp>
      <p:grpSp>
        <p:nvGrpSpPr>
          <p:cNvPr id="89" name="Group 88">
            <a:extLst>
              <a:ext uri="{FF2B5EF4-FFF2-40B4-BE49-F238E27FC236}">
                <a16:creationId xmlns:a16="http://schemas.microsoft.com/office/drawing/2014/main" id="{9E305F0C-8A38-0942-9B07-EBC21E99BDCE}"/>
              </a:ext>
            </a:extLst>
          </p:cNvPr>
          <p:cNvGrpSpPr/>
          <p:nvPr/>
        </p:nvGrpSpPr>
        <p:grpSpPr>
          <a:xfrm>
            <a:off x="601535" y="3356247"/>
            <a:ext cx="707233" cy="707233"/>
            <a:chOff x="7501911" y="4773057"/>
            <a:chExt cx="707233" cy="707233"/>
          </a:xfrm>
        </p:grpSpPr>
        <p:sp>
          <p:nvSpPr>
            <p:cNvPr id="90" name="Shape 482">
              <a:extLst>
                <a:ext uri="{FF2B5EF4-FFF2-40B4-BE49-F238E27FC236}">
                  <a16:creationId xmlns:a16="http://schemas.microsoft.com/office/drawing/2014/main" id="{B46B5E1A-7EFE-FD48-8101-8EBF1BF51DC3}"/>
                </a:ext>
              </a:extLst>
            </p:cNvPr>
            <p:cNvSpPr/>
            <p:nvPr/>
          </p:nvSpPr>
          <p:spPr>
            <a:xfrm>
              <a:off x="7501911" y="4773057"/>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1" name="Picture 90">
              <a:extLst>
                <a:ext uri="{FF2B5EF4-FFF2-40B4-BE49-F238E27FC236}">
                  <a16:creationId xmlns:a16="http://schemas.microsoft.com/office/drawing/2014/main" id="{0B78A38A-19F5-3441-979C-E9010157691D}"/>
                </a:ext>
              </a:extLst>
            </p:cNvPr>
            <p:cNvPicPr>
              <a:picLocks noChangeAspect="1"/>
            </p:cNvPicPr>
            <p:nvPr/>
          </p:nvPicPr>
          <p:blipFill>
            <a:blip r:embed="rId3">
              <a:biLevel thresh="50000"/>
            </a:blip>
            <a:stretch>
              <a:fillRect/>
            </a:stretch>
          </p:blipFill>
          <p:spPr>
            <a:xfrm>
              <a:off x="7671612" y="4947264"/>
              <a:ext cx="367830" cy="388265"/>
            </a:xfrm>
            <a:prstGeom prst="rect">
              <a:avLst/>
            </a:prstGeom>
          </p:spPr>
        </p:pic>
      </p:grpSp>
      <p:grpSp>
        <p:nvGrpSpPr>
          <p:cNvPr id="92" name="Group 91">
            <a:extLst>
              <a:ext uri="{FF2B5EF4-FFF2-40B4-BE49-F238E27FC236}">
                <a16:creationId xmlns:a16="http://schemas.microsoft.com/office/drawing/2014/main" id="{4AE9E6C6-D991-3C4F-84E2-A972D061917B}"/>
              </a:ext>
            </a:extLst>
          </p:cNvPr>
          <p:cNvGrpSpPr/>
          <p:nvPr/>
        </p:nvGrpSpPr>
        <p:grpSpPr>
          <a:xfrm>
            <a:off x="3585251" y="3374828"/>
            <a:ext cx="704088" cy="704088"/>
            <a:chOff x="7776669" y="5031984"/>
            <a:chExt cx="751660" cy="692612"/>
          </a:xfrm>
        </p:grpSpPr>
        <p:sp>
          <p:nvSpPr>
            <p:cNvPr id="94" name="Shape 252">
              <a:extLst>
                <a:ext uri="{FF2B5EF4-FFF2-40B4-BE49-F238E27FC236}">
                  <a16:creationId xmlns:a16="http://schemas.microsoft.com/office/drawing/2014/main" id="{06A89997-DABC-9E4E-87EC-544CF131ADFD}"/>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5" name="Picture 94">
              <a:extLst>
                <a:ext uri="{FF2B5EF4-FFF2-40B4-BE49-F238E27FC236}">
                  <a16:creationId xmlns:a16="http://schemas.microsoft.com/office/drawing/2014/main" id="{C2330FE8-ACCE-BE47-992C-2FD17B8C4A56}"/>
                </a:ext>
              </a:extLst>
            </p:cNvPr>
            <p:cNvPicPr>
              <a:picLocks noChangeAspect="1"/>
            </p:cNvPicPr>
            <p:nvPr/>
          </p:nvPicPr>
          <p:blipFill>
            <a:blip r:embed="rId4">
              <a:biLevel thresh="50000"/>
            </a:blip>
            <a:stretch>
              <a:fillRect/>
            </a:stretch>
          </p:blipFill>
          <p:spPr>
            <a:xfrm>
              <a:off x="7915165" y="5141397"/>
              <a:ext cx="474667" cy="474667"/>
            </a:xfrm>
            <a:prstGeom prst="rect">
              <a:avLst/>
            </a:prstGeom>
          </p:spPr>
        </p:pic>
      </p:grpSp>
      <p:grpSp>
        <p:nvGrpSpPr>
          <p:cNvPr id="96" name="Group 95">
            <a:extLst>
              <a:ext uri="{FF2B5EF4-FFF2-40B4-BE49-F238E27FC236}">
                <a16:creationId xmlns:a16="http://schemas.microsoft.com/office/drawing/2014/main" id="{7018C43C-3F0C-8C45-B1D9-5922FBB4BD92}"/>
              </a:ext>
            </a:extLst>
          </p:cNvPr>
          <p:cNvGrpSpPr/>
          <p:nvPr/>
        </p:nvGrpSpPr>
        <p:grpSpPr>
          <a:xfrm>
            <a:off x="6653819" y="3385345"/>
            <a:ext cx="704088" cy="704088"/>
            <a:chOff x="1817518" y="5607780"/>
            <a:chExt cx="751660" cy="692612"/>
          </a:xfrm>
        </p:grpSpPr>
        <p:sp>
          <p:nvSpPr>
            <p:cNvPr id="100" name="Shape 252">
              <a:extLst>
                <a:ext uri="{FF2B5EF4-FFF2-40B4-BE49-F238E27FC236}">
                  <a16:creationId xmlns:a16="http://schemas.microsoft.com/office/drawing/2014/main" id="{5E16A47A-E559-A74B-A07C-62D4109D92E7}"/>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2" name="Picture 101">
              <a:extLst>
                <a:ext uri="{FF2B5EF4-FFF2-40B4-BE49-F238E27FC236}">
                  <a16:creationId xmlns:a16="http://schemas.microsoft.com/office/drawing/2014/main" id="{C89C77FC-23C5-864A-9810-0E2430E3FC09}"/>
                </a:ext>
              </a:extLst>
            </p:cNvPr>
            <p:cNvPicPr>
              <a:picLocks noChangeAspect="1"/>
            </p:cNvPicPr>
            <p:nvPr/>
          </p:nvPicPr>
          <p:blipFill>
            <a:blip r:embed="rId5">
              <a:biLevel thresh="50000"/>
            </a:blip>
            <a:stretch>
              <a:fillRect/>
            </a:stretch>
          </p:blipFill>
          <p:spPr>
            <a:xfrm>
              <a:off x="1960226" y="5755930"/>
              <a:ext cx="479744" cy="396311"/>
            </a:xfrm>
            <a:prstGeom prst="rect">
              <a:avLst/>
            </a:prstGeom>
          </p:spPr>
        </p:pic>
      </p:grpSp>
      <p:grpSp>
        <p:nvGrpSpPr>
          <p:cNvPr id="2" name="Group 1">
            <a:extLst>
              <a:ext uri="{FF2B5EF4-FFF2-40B4-BE49-F238E27FC236}">
                <a16:creationId xmlns:a16="http://schemas.microsoft.com/office/drawing/2014/main" id="{9EB5996F-0543-EF46-9EBC-1FF1BD8A2755}"/>
              </a:ext>
            </a:extLst>
          </p:cNvPr>
          <p:cNvGrpSpPr/>
          <p:nvPr/>
        </p:nvGrpSpPr>
        <p:grpSpPr>
          <a:xfrm>
            <a:off x="554858" y="1982040"/>
            <a:ext cx="704088" cy="704088"/>
            <a:chOff x="554858" y="1982040"/>
            <a:chExt cx="704088" cy="704088"/>
          </a:xfrm>
        </p:grpSpPr>
        <p:sp>
          <p:nvSpPr>
            <p:cNvPr id="111" name="Shape 252">
              <a:extLst>
                <a:ext uri="{FF2B5EF4-FFF2-40B4-BE49-F238E27FC236}">
                  <a16:creationId xmlns:a16="http://schemas.microsoft.com/office/drawing/2014/main" id="{17B227DB-E25C-0942-9045-0F229741007D}"/>
                </a:ext>
              </a:extLst>
            </p:cNvPr>
            <p:cNvSpPr/>
            <p:nvPr/>
          </p:nvSpPr>
          <p:spPr>
            <a:xfrm>
              <a:off x="554858" y="1982040"/>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Picture 111">
              <a:extLst>
                <a:ext uri="{FF2B5EF4-FFF2-40B4-BE49-F238E27FC236}">
                  <a16:creationId xmlns:a16="http://schemas.microsoft.com/office/drawing/2014/main" id="{630EF9FB-CFFC-034B-A73A-B21C6D8899B1}"/>
                </a:ext>
              </a:extLst>
            </p:cNvPr>
            <p:cNvPicPr>
              <a:picLocks noChangeAspect="1"/>
            </p:cNvPicPr>
            <p:nvPr/>
          </p:nvPicPr>
          <p:blipFill>
            <a:blip r:embed="rId6"/>
            <a:stretch>
              <a:fillRect/>
            </a:stretch>
          </p:blipFill>
          <p:spPr>
            <a:xfrm>
              <a:off x="701031" y="2112055"/>
              <a:ext cx="420508" cy="456552"/>
            </a:xfrm>
            <a:prstGeom prst="rect">
              <a:avLst/>
            </a:prstGeom>
          </p:spPr>
        </p:pic>
      </p:grpSp>
      <p:sp>
        <p:nvSpPr>
          <p:cNvPr id="39" name="Shape 495">
            <a:extLst>
              <a:ext uri="{FF2B5EF4-FFF2-40B4-BE49-F238E27FC236}">
                <a16:creationId xmlns:a16="http://schemas.microsoft.com/office/drawing/2014/main" id="{E3435CE1-9B9D-E14D-885C-8A3C2FE67A82}"/>
              </a:ext>
            </a:extLst>
          </p:cNvPr>
          <p:cNvSpPr/>
          <p:nvPr/>
        </p:nvSpPr>
        <p:spPr>
          <a:xfrm>
            <a:off x="7556649" y="1982981"/>
            <a:ext cx="2205580"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Designation of a ruleset for  ACLs, Security Groups, and Firewalls to block unauthorized access while permitting outward communications.</a:t>
            </a:r>
            <a:endParaRPr sz="1000" dirty="0"/>
          </a:p>
        </p:txBody>
      </p:sp>
      <p:grpSp>
        <p:nvGrpSpPr>
          <p:cNvPr id="40" name="Group 39">
            <a:extLst>
              <a:ext uri="{FF2B5EF4-FFF2-40B4-BE49-F238E27FC236}">
                <a16:creationId xmlns:a16="http://schemas.microsoft.com/office/drawing/2014/main" id="{BFD1AF5B-655C-6447-84C0-DE6EB081C07F}"/>
              </a:ext>
            </a:extLst>
          </p:cNvPr>
          <p:cNvGrpSpPr/>
          <p:nvPr/>
        </p:nvGrpSpPr>
        <p:grpSpPr>
          <a:xfrm>
            <a:off x="3599167" y="2029206"/>
            <a:ext cx="704088" cy="704088"/>
            <a:chOff x="3912190" y="4796511"/>
            <a:chExt cx="749808" cy="694944"/>
          </a:xfrm>
        </p:grpSpPr>
        <p:grpSp>
          <p:nvGrpSpPr>
            <p:cNvPr id="41" name="Group 40">
              <a:extLst>
                <a:ext uri="{FF2B5EF4-FFF2-40B4-BE49-F238E27FC236}">
                  <a16:creationId xmlns:a16="http://schemas.microsoft.com/office/drawing/2014/main" id="{048BB5C4-DDE4-E249-AD9C-AB261B5665F4}"/>
                </a:ext>
              </a:extLst>
            </p:cNvPr>
            <p:cNvGrpSpPr/>
            <p:nvPr/>
          </p:nvGrpSpPr>
          <p:grpSpPr>
            <a:xfrm>
              <a:off x="3912190" y="4796511"/>
              <a:ext cx="749808" cy="694944"/>
              <a:chOff x="7218871" y="6217351"/>
              <a:chExt cx="829272" cy="692612"/>
            </a:xfrm>
          </p:grpSpPr>
          <p:sp>
            <p:nvSpPr>
              <p:cNvPr id="43" name="Shape 252">
                <a:extLst>
                  <a:ext uri="{FF2B5EF4-FFF2-40B4-BE49-F238E27FC236}">
                    <a16:creationId xmlns:a16="http://schemas.microsoft.com/office/drawing/2014/main" id="{966E2862-BF95-1B49-BABD-BF385B9094F0}"/>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44" name="Straight Arrow Connector 43">
                <a:extLst>
                  <a:ext uri="{FF2B5EF4-FFF2-40B4-BE49-F238E27FC236}">
                    <a16:creationId xmlns:a16="http://schemas.microsoft.com/office/drawing/2014/main" id="{3D1890B1-0232-F24F-8D43-B59CE02797BE}"/>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42" name="Picture 41">
              <a:extLst>
                <a:ext uri="{FF2B5EF4-FFF2-40B4-BE49-F238E27FC236}">
                  <a16:creationId xmlns:a16="http://schemas.microsoft.com/office/drawing/2014/main" id="{321A35AD-1B29-8A46-8EA5-DED88777E105}"/>
                </a:ext>
              </a:extLst>
            </p:cNvPr>
            <p:cNvPicPr>
              <a:picLocks noChangeAspect="1"/>
            </p:cNvPicPr>
            <p:nvPr/>
          </p:nvPicPr>
          <p:blipFill>
            <a:blip r:embed="rId7"/>
            <a:stretch>
              <a:fillRect/>
            </a:stretch>
          </p:blipFill>
          <p:spPr>
            <a:xfrm>
              <a:off x="4006082" y="4815167"/>
              <a:ext cx="524841" cy="580824"/>
            </a:xfrm>
            <a:prstGeom prst="rect">
              <a:avLst/>
            </a:prstGeom>
          </p:spPr>
        </p:pic>
      </p:grpSp>
      <p:sp>
        <p:nvSpPr>
          <p:cNvPr id="46" name="Shape 519">
            <a:extLst>
              <a:ext uri="{FF2B5EF4-FFF2-40B4-BE49-F238E27FC236}">
                <a16:creationId xmlns:a16="http://schemas.microsoft.com/office/drawing/2014/main" id="{38CEF14A-F418-4041-A87C-A01A0B1F14DA}"/>
              </a:ext>
            </a:extLst>
          </p:cNvPr>
          <p:cNvSpPr/>
          <p:nvPr/>
        </p:nvSpPr>
        <p:spPr>
          <a:xfrm>
            <a:off x="1484562" y="6277441"/>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internet.</a:t>
            </a:r>
            <a:endParaRPr sz="1000" dirty="0"/>
          </a:p>
        </p:txBody>
      </p:sp>
      <p:sp>
        <p:nvSpPr>
          <p:cNvPr id="47" name="Shape 519">
            <a:extLst>
              <a:ext uri="{FF2B5EF4-FFF2-40B4-BE49-F238E27FC236}">
                <a16:creationId xmlns:a16="http://schemas.microsoft.com/office/drawing/2014/main" id="{882F566E-C4BE-F04E-BA3D-DD286D111C9F}"/>
              </a:ext>
            </a:extLst>
          </p:cNvPr>
          <p:cNvSpPr/>
          <p:nvPr/>
        </p:nvSpPr>
        <p:spPr>
          <a:xfrm>
            <a:off x="4668168" y="6259557"/>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On-premise network.</a:t>
            </a:r>
            <a:endParaRPr sz="1000" dirty="0"/>
          </a:p>
        </p:txBody>
      </p:sp>
      <p:sp>
        <p:nvSpPr>
          <p:cNvPr id="48" name="Shape 519">
            <a:extLst>
              <a:ext uri="{FF2B5EF4-FFF2-40B4-BE49-F238E27FC236}">
                <a16:creationId xmlns:a16="http://schemas.microsoft.com/office/drawing/2014/main" id="{E6B834CF-C20F-5C42-90A8-C8FEED465893}"/>
              </a:ext>
            </a:extLst>
          </p:cNvPr>
          <p:cNvSpPr/>
          <p:nvPr/>
        </p:nvSpPr>
        <p:spPr>
          <a:xfrm>
            <a:off x="7669450" y="6257799"/>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marketplace.</a:t>
            </a:r>
            <a:endParaRPr sz="1000" dirty="0"/>
          </a:p>
        </p:txBody>
      </p:sp>
      <p:pic>
        <p:nvPicPr>
          <p:cNvPr id="49" name="Picture 48">
            <a:extLst>
              <a:ext uri="{FF2B5EF4-FFF2-40B4-BE49-F238E27FC236}">
                <a16:creationId xmlns:a16="http://schemas.microsoft.com/office/drawing/2014/main" id="{51007B23-720E-CC45-A0DF-4849DC0C1D03}"/>
              </a:ext>
            </a:extLst>
          </p:cNvPr>
          <p:cNvPicPr>
            <a:picLocks noChangeAspect="1"/>
          </p:cNvPicPr>
          <p:nvPr/>
        </p:nvPicPr>
        <p:blipFill>
          <a:blip r:embed="rId8">
            <a:duotone>
              <a:schemeClr val="accent1">
                <a:shade val="45000"/>
                <a:satMod val="135000"/>
              </a:schemeClr>
              <a:prstClr val="white"/>
            </a:duotone>
          </a:blip>
          <a:stretch>
            <a:fillRect/>
          </a:stretch>
        </p:blipFill>
        <p:spPr>
          <a:xfrm>
            <a:off x="679824" y="6277441"/>
            <a:ext cx="767139" cy="780142"/>
          </a:xfrm>
          <a:prstGeom prst="rect">
            <a:avLst/>
          </a:prstGeom>
        </p:spPr>
      </p:pic>
      <p:pic>
        <p:nvPicPr>
          <p:cNvPr id="50" name="Picture 49">
            <a:extLst>
              <a:ext uri="{FF2B5EF4-FFF2-40B4-BE49-F238E27FC236}">
                <a16:creationId xmlns:a16="http://schemas.microsoft.com/office/drawing/2014/main" id="{1021BA9C-64D9-2941-A9E3-DD7B715F7DB5}"/>
              </a:ext>
            </a:extLst>
          </p:cNvPr>
          <p:cNvPicPr>
            <a:picLocks noChangeAspect="1"/>
          </p:cNvPicPr>
          <p:nvPr/>
        </p:nvPicPr>
        <p:blipFill>
          <a:blip r:embed="rId9">
            <a:duotone>
              <a:schemeClr val="accent1">
                <a:shade val="45000"/>
                <a:satMod val="135000"/>
              </a:schemeClr>
              <a:prstClr val="white"/>
            </a:duotone>
          </a:blip>
          <a:stretch>
            <a:fillRect/>
          </a:stretch>
        </p:blipFill>
        <p:spPr>
          <a:xfrm>
            <a:off x="3590080" y="6277441"/>
            <a:ext cx="761625" cy="749300"/>
          </a:xfrm>
          <a:prstGeom prst="rect">
            <a:avLst/>
          </a:prstGeom>
        </p:spPr>
      </p:pic>
      <p:pic>
        <p:nvPicPr>
          <p:cNvPr id="51" name="Picture 50">
            <a:extLst>
              <a:ext uri="{FF2B5EF4-FFF2-40B4-BE49-F238E27FC236}">
                <a16:creationId xmlns:a16="http://schemas.microsoft.com/office/drawing/2014/main" id="{3C435E6D-90E4-CD40-8C24-355A05BD2BAB}"/>
              </a:ext>
            </a:extLst>
          </p:cNvPr>
          <p:cNvPicPr>
            <a:picLocks noChangeAspect="1"/>
          </p:cNvPicPr>
          <p:nvPr/>
        </p:nvPicPr>
        <p:blipFill>
          <a:blip r:embed="rId10">
            <a:duotone>
              <a:schemeClr val="accent1">
                <a:shade val="45000"/>
                <a:satMod val="135000"/>
              </a:schemeClr>
              <a:prstClr val="white"/>
            </a:duotone>
          </a:blip>
          <a:stretch>
            <a:fillRect/>
          </a:stretch>
        </p:blipFill>
        <p:spPr>
          <a:xfrm>
            <a:off x="6567958" y="6259557"/>
            <a:ext cx="863175" cy="774700"/>
          </a:xfrm>
          <a:prstGeom prst="rect">
            <a:avLst/>
          </a:prstGeom>
        </p:spPr>
      </p:pic>
      <p:sp>
        <p:nvSpPr>
          <p:cNvPr id="52" name="Shape 254">
            <a:extLst>
              <a:ext uri="{FF2B5EF4-FFF2-40B4-BE49-F238E27FC236}">
                <a16:creationId xmlns:a16="http://schemas.microsoft.com/office/drawing/2014/main" id="{9E91B02B-8420-3543-ACD9-CACDEADA619C}"/>
              </a:ext>
            </a:extLst>
          </p:cNvPr>
          <p:cNvSpPr/>
          <p:nvPr/>
        </p:nvSpPr>
        <p:spPr>
          <a:xfrm>
            <a:off x="806912" y="7108867"/>
            <a:ext cx="5129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p:txBody>
      </p:sp>
      <p:sp>
        <p:nvSpPr>
          <p:cNvPr id="53" name="Shape 254">
            <a:extLst>
              <a:ext uri="{FF2B5EF4-FFF2-40B4-BE49-F238E27FC236}">
                <a16:creationId xmlns:a16="http://schemas.microsoft.com/office/drawing/2014/main" id="{E8363E3B-CD95-B746-B2F3-DBB44E5149C2}"/>
              </a:ext>
            </a:extLst>
          </p:cNvPr>
          <p:cNvSpPr/>
          <p:nvPr/>
        </p:nvSpPr>
        <p:spPr>
          <a:xfrm>
            <a:off x="3627983" y="7108867"/>
            <a:ext cx="65723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p:txBody>
      </p:sp>
      <p:sp>
        <p:nvSpPr>
          <p:cNvPr id="54" name="Shape 254">
            <a:extLst>
              <a:ext uri="{FF2B5EF4-FFF2-40B4-BE49-F238E27FC236}">
                <a16:creationId xmlns:a16="http://schemas.microsoft.com/office/drawing/2014/main" id="{8FCCCA5D-9113-0541-A2A4-0D0DCED9B40F}"/>
              </a:ext>
            </a:extLst>
          </p:cNvPr>
          <p:cNvSpPr/>
          <p:nvPr/>
        </p:nvSpPr>
        <p:spPr>
          <a:xfrm>
            <a:off x="6676665" y="7108867"/>
            <a:ext cx="81432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MARKETPLACE</a:t>
            </a:r>
          </a:p>
        </p:txBody>
      </p:sp>
    </p:spTree>
    <p:extLst>
      <p:ext uri="{BB962C8B-B14F-4D97-AF65-F5344CB8AC3E}">
        <p14:creationId xmlns:p14="http://schemas.microsoft.com/office/powerpoint/2010/main" val="104540244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Runtime numbers</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 name="Group 1"/>
          <p:cNvGrpSpPr/>
          <p:nvPr/>
        </p:nvGrpSpPr>
        <p:grpSpPr>
          <a:xfrm>
            <a:off x="369887" y="1936316"/>
            <a:ext cx="267071" cy="274600"/>
            <a:chOff x="369887" y="1936316"/>
            <a:chExt cx="267071" cy="274600"/>
          </a:xfrm>
        </p:grpSpPr>
        <p:sp>
          <p:nvSpPr>
            <p:cNvPr id="541"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2"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a:t>
              </a:r>
            </a:p>
          </p:txBody>
        </p:sp>
      </p:grpSp>
      <p:grpSp>
        <p:nvGrpSpPr>
          <p:cNvPr id="3" name="Group 2"/>
          <p:cNvGrpSpPr/>
          <p:nvPr/>
        </p:nvGrpSpPr>
        <p:grpSpPr>
          <a:xfrm>
            <a:off x="886727" y="1934351"/>
            <a:ext cx="267071" cy="274600"/>
            <a:chOff x="886727" y="1934351"/>
            <a:chExt cx="267071" cy="274600"/>
          </a:xfrm>
        </p:grpSpPr>
        <p:sp>
          <p:nvSpPr>
            <p:cNvPr id="544"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5"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a:t>
              </a:r>
            </a:p>
          </p:txBody>
        </p:sp>
      </p:grpSp>
      <p:grpSp>
        <p:nvGrpSpPr>
          <p:cNvPr id="4" name="Group 3"/>
          <p:cNvGrpSpPr/>
          <p:nvPr/>
        </p:nvGrpSpPr>
        <p:grpSpPr>
          <a:xfrm>
            <a:off x="1403567" y="1936316"/>
            <a:ext cx="267070" cy="274600"/>
            <a:chOff x="1403567" y="1936316"/>
            <a:chExt cx="267070" cy="274600"/>
          </a:xfrm>
        </p:grpSpPr>
        <p:sp>
          <p:nvSpPr>
            <p:cNvPr id="547"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8"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3</a:t>
              </a:r>
            </a:p>
          </p:txBody>
        </p:sp>
      </p:grpSp>
      <p:grpSp>
        <p:nvGrpSpPr>
          <p:cNvPr id="5" name="Group 4"/>
          <p:cNvGrpSpPr/>
          <p:nvPr/>
        </p:nvGrpSpPr>
        <p:grpSpPr>
          <a:xfrm>
            <a:off x="1920407" y="1936316"/>
            <a:ext cx="267070" cy="274600"/>
            <a:chOff x="1920407" y="1936316"/>
            <a:chExt cx="267070" cy="274600"/>
          </a:xfrm>
        </p:grpSpPr>
        <p:sp>
          <p:nvSpPr>
            <p:cNvPr id="550"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1"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4</a:t>
              </a:r>
            </a:p>
          </p:txBody>
        </p:sp>
      </p:grpSp>
      <p:grpSp>
        <p:nvGrpSpPr>
          <p:cNvPr id="6" name="Group 5"/>
          <p:cNvGrpSpPr/>
          <p:nvPr/>
        </p:nvGrpSpPr>
        <p:grpSpPr>
          <a:xfrm>
            <a:off x="2437247" y="1936316"/>
            <a:ext cx="267070" cy="274600"/>
            <a:chOff x="2437247" y="1936316"/>
            <a:chExt cx="267070" cy="274600"/>
          </a:xfrm>
        </p:grpSpPr>
        <p:sp>
          <p:nvSpPr>
            <p:cNvPr id="553"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4"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5</a:t>
              </a:r>
            </a:p>
          </p:txBody>
        </p:sp>
      </p:grpSp>
      <p:grpSp>
        <p:nvGrpSpPr>
          <p:cNvPr id="7" name="Group 6"/>
          <p:cNvGrpSpPr/>
          <p:nvPr/>
        </p:nvGrpSpPr>
        <p:grpSpPr>
          <a:xfrm>
            <a:off x="369887" y="2407009"/>
            <a:ext cx="267071" cy="274600"/>
            <a:chOff x="369887" y="2407009"/>
            <a:chExt cx="267071" cy="274600"/>
          </a:xfrm>
        </p:grpSpPr>
        <p:sp>
          <p:nvSpPr>
            <p:cNvPr id="556"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7"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6</a:t>
              </a:r>
            </a:p>
          </p:txBody>
        </p:sp>
      </p:grpSp>
      <p:grpSp>
        <p:nvGrpSpPr>
          <p:cNvPr id="8" name="Group 7"/>
          <p:cNvGrpSpPr/>
          <p:nvPr/>
        </p:nvGrpSpPr>
        <p:grpSpPr>
          <a:xfrm>
            <a:off x="886727" y="2405044"/>
            <a:ext cx="267071" cy="274600"/>
            <a:chOff x="886727" y="2405044"/>
            <a:chExt cx="267071" cy="274600"/>
          </a:xfrm>
        </p:grpSpPr>
        <p:sp>
          <p:nvSpPr>
            <p:cNvPr id="559"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0"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7</a:t>
              </a:r>
            </a:p>
          </p:txBody>
        </p:sp>
      </p:grpSp>
      <p:grpSp>
        <p:nvGrpSpPr>
          <p:cNvPr id="9" name="Group 8"/>
          <p:cNvGrpSpPr/>
          <p:nvPr/>
        </p:nvGrpSpPr>
        <p:grpSpPr>
          <a:xfrm>
            <a:off x="1403567" y="2407009"/>
            <a:ext cx="267070" cy="274600"/>
            <a:chOff x="1403567" y="2407009"/>
            <a:chExt cx="267070" cy="274600"/>
          </a:xfrm>
        </p:grpSpPr>
        <p:sp>
          <p:nvSpPr>
            <p:cNvPr id="562" name="Shape 562"/>
            <p:cNvSpPr/>
            <p:nvPr/>
          </p:nvSpPr>
          <p:spPr>
            <a:xfrm>
              <a:off x="140356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3" name="Shape 563"/>
            <p:cNvSpPr/>
            <p:nvPr/>
          </p:nvSpPr>
          <p:spPr>
            <a:xfrm>
              <a:off x="150183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8</a:t>
              </a:r>
            </a:p>
          </p:txBody>
        </p:sp>
      </p:grpSp>
      <p:grpSp>
        <p:nvGrpSpPr>
          <p:cNvPr id="10" name="Group 9"/>
          <p:cNvGrpSpPr/>
          <p:nvPr/>
        </p:nvGrpSpPr>
        <p:grpSpPr>
          <a:xfrm>
            <a:off x="1920407" y="2407009"/>
            <a:ext cx="267070" cy="274600"/>
            <a:chOff x="1920407" y="2407009"/>
            <a:chExt cx="267070" cy="274600"/>
          </a:xfrm>
        </p:grpSpPr>
        <p:sp>
          <p:nvSpPr>
            <p:cNvPr id="565" name="Shape 565"/>
            <p:cNvSpPr/>
            <p:nvPr/>
          </p:nvSpPr>
          <p:spPr>
            <a:xfrm>
              <a:off x="192040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6" name="Shape 566"/>
            <p:cNvSpPr/>
            <p:nvPr/>
          </p:nvSpPr>
          <p:spPr>
            <a:xfrm>
              <a:off x="201867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9</a:t>
              </a:r>
            </a:p>
          </p:txBody>
        </p:sp>
      </p:grpSp>
      <p:grpSp>
        <p:nvGrpSpPr>
          <p:cNvPr id="11" name="Group 10"/>
          <p:cNvGrpSpPr/>
          <p:nvPr/>
        </p:nvGrpSpPr>
        <p:grpSpPr>
          <a:xfrm>
            <a:off x="2437247" y="2407009"/>
            <a:ext cx="267070" cy="274600"/>
            <a:chOff x="2437247" y="2407009"/>
            <a:chExt cx="267070" cy="274600"/>
          </a:xfrm>
        </p:grpSpPr>
        <p:sp>
          <p:nvSpPr>
            <p:cNvPr id="568" name="Shape 568"/>
            <p:cNvSpPr/>
            <p:nvPr/>
          </p:nvSpPr>
          <p:spPr>
            <a:xfrm>
              <a:off x="243724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9" name="Shape 569"/>
            <p:cNvSpPr/>
            <p:nvPr/>
          </p:nvSpPr>
          <p:spPr>
            <a:xfrm>
              <a:off x="2500249" y="245917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10</a:t>
              </a:r>
            </a:p>
          </p:txBody>
        </p:sp>
      </p:grpSp>
      <p:grpSp>
        <p:nvGrpSpPr>
          <p:cNvPr id="12" name="Group 11"/>
          <p:cNvGrpSpPr/>
          <p:nvPr/>
        </p:nvGrpSpPr>
        <p:grpSpPr>
          <a:xfrm>
            <a:off x="369887" y="2899055"/>
            <a:ext cx="267071" cy="274600"/>
            <a:chOff x="369887" y="2899055"/>
            <a:chExt cx="267071" cy="274600"/>
          </a:xfrm>
        </p:grpSpPr>
        <p:sp>
          <p:nvSpPr>
            <p:cNvPr id="571" name="Shape 571"/>
            <p:cNvSpPr/>
            <p:nvPr/>
          </p:nvSpPr>
          <p:spPr>
            <a:xfrm>
              <a:off x="369887" y="2899055"/>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2" name="Shape 572"/>
            <p:cNvSpPr/>
            <p:nvPr/>
          </p:nvSpPr>
          <p:spPr>
            <a:xfrm>
              <a:off x="432890"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11</a:t>
              </a:r>
            </a:p>
          </p:txBody>
        </p:sp>
      </p:grpSp>
      <p:grpSp>
        <p:nvGrpSpPr>
          <p:cNvPr id="20" name="Group 19"/>
          <p:cNvGrpSpPr/>
          <p:nvPr/>
        </p:nvGrpSpPr>
        <p:grpSpPr>
          <a:xfrm>
            <a:off x="886727" y="2897090"/>
            <a:ext cx="267071" cy="274600"/>
            <a:chOff x="886727" y="2897090"/>
            <a:chExt cx="267071" cy="274600"/>
          </a:xfrm>
        </p:grpSpPr>
        <p:sp>
          <p:nvSpPr>
            <p:cNvPr id="574" name="Shape 574"/>
            <p:cNvSpPr/>
            <p:nvPr/>
          </p:nvSpPr>
          <p:spPr>
            <a:xfrm>
              <a:off x="886727" y="2897090"/>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5" name="Shape 575"/>
            <p:cNvSpPr/>
            <p:nvPr/>
          </p:nvSpPr>
          <p:spPr>
            <a:xfrm>
              <a:off x="949730" y="2949253"/>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12</a:t>
              </a:r>
            </a:p>
          </p:txBody>
        </p:sp>
      </p:grpSp>
      <p:grpSp>
        <p:nvGrpSpPr>
          <p:cNvPr id="13" name="Group 12"/>
          <p:cNvGrpSpPr/>
          <p:nvPr/>
        </p:nvGrpSpPr>
        <p:grpSpPr>
          <a:xfrm>
            <a:off x="1403567" y="2899055"/>
            <a:ext cx="267070" cy="274600"/>
            <a:chOff x="1403567" y="2899055"/>
            <a:chExt cx="267070" cy="274600"/>
          </a:xfrm>
        </p:grpSpPr>
        <p:sp>
          <p:nvSpPr>
            <p:cNvPr id="577" name="Shape 577"/>
            <p:cNvSpPr/>
            <p:nvPr/>
          </p:nvSpPr>
          <p:spPr>
            <a:xfrm>
              <a:off x="140356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8" name="Shape 578"/>
            <p:cNvSpPr/>
            <p:nvPr/>
          </p:nvSpPr>
          <p:spPr>
            <a:xfrm>
              <a:off x="146656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13</a:t>
              </a:r>
            </a:p>
          </p:txBody>
        </p:sp>
      </p:grpSp>
      <p:grpSp>
        <p:nvGrpSpPr>
          <p:cNvPr id="21" name="Group 20"/>
          <p:cNvGrpSpPr/>
          <p:nvPr/>
        </p:nvGrpSpPr>
        <p:grpSpPr>
          <a:xfrm>
            <a:off x="1920407" y="2899055"/>
            <a:ext cx="267070" cy="274600"/>
            <a:chOff x="1920407" y="2899055"/>
            <a:chExt cx="267070" cy="274600"/>
          </a:xfrm>
        </p:grpSpPr>
        <p:sp>
          <p:nvSpPr>
            <p:cNvPr id="580" name="Shape 580"/>
            <p:cNvSpPr/>
            <p:nvPr/>
          </p:nvSpPr>
          <p:spPr>
            <a:xfrm>
              <a:off x="192040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1" name="Shape 581"/>
            <p:cNvSpPr/>
            <p:nvPr/>
          </p:nvSpPr>
          <p:spPr>
            <a:xfrm>
              <a:off x="198340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14</a:t>
              </a:r>
            </a:p>
          </p:txBody>
        </p:sp>
      </p:grpSp>
      <p:grpSp>
        <p:nvGrpSpPr>
          <p:cNvPr id="22" name="Group 21"/>
          <p:cNvGrpSpPr/>
          <p:nvPr/>
        </p:nvGrpSpPr>
        <p:grpSpPr>
          <a:xfrm>
            <a:off x="2437247" y="2899055"/>
            <a:ext cx="267070" cy="274600"/>
            <a:chOff x="2437247" y="2899055"/>
            <a:chExt cx="267070" cy="274600"/>
          </a:xfrm>
        </p:grpSpPr>
        <p:sp>
          <p:nvSpPr>
            <p:cNvPr id="583" name="Shape 583"/>
            <p:cNvSpPr/>
            <p:nvPr/>
          </p:nvSpPr>
          <p:spPr>
            <a:xfrm>
              <a:off x="243724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4" name="Shape 584"/>
            <p:cNvSpPr/>
            <p:nvPr/>
          </p:nvSpPr>
          <p:spPr>
            <a:xfrm>
              <a:off x="250024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15</a:t>
              </a:r>
            </a:p>
          </p:txBody>
        </p:sp>
      </p:grpSp>
      <p:grpSp>
        <p:nvGrpSpPr>
          <p:cNvPr id="17" name="Group 16"/>
          <p:cNvGrpSpPr/>
          <p:nvPr/>
        </p:nvGrpSpPr>
        <p:grpSpPr>
          <a:xfrm>
            <a:off x="369887" y="3412453"/>
            <a:ext cx="267071" cy="274601"/>
            <a:chOff x="369887" y="3412453"/>
            <a:chExt cx="267071" cy="274601"/>
          </a:xfrm>
        </p:grpSpPr>
        <p:sp>
          <p:nvSpPr>
            <p:cNvPr id="586" name="Shape 586"/>
            <p:cNvSpPr/>
            <p:nvPr/>
          </p:nvSpPr>
          <p:spPr>
            <a:xfrm>
              <a:off x="369887" y="3412453"/>
              <a:ext cx="267071"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7" name="Shape 587"/>
            <p:cNvSpPr/>
            <p:nvPr/>
          </p:nvSpPr>
          <p:spPr>
            <a:xfrm>
              <a:off x="432890"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16</a:t>
              </a:r>
            </a:p>
          </p:txBody>
        </p:sp>
      </p:grpSp>
      <p:grpSp>
        <p:nvGrpSpPr>
          <p:cNvPr id="23" name="Group 22"/>
          <p:cNvGrpSpPr/>
          <p:nvPr/>
        </p:nvGrpSpPr>
        <p:grpSpPr>
          <a:xfrm>
            <a:off x="886727" y="3410489"/>
            <a:ext cx="267071" cy="274600"/>
            <a:chOff x="886727" y="3410489"/>
            <a:chExt cx="267071" cy="274600"/>
          </a:xfrm>
        </p:grpSpPr>
        <p:sp>
          <p:nvSpPr>
            <p:cNvPr id="589" name="Shape 589"/>
            <p:cNvSpPr/>
            <p:nvPr/>
          </p:nvSpPr>
          <p:spPr>
            <a:xfrm>
              <a:off x="886727" y="341048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0" name="Shape 590"/>
            <p:cNvSpPr/>
            <p:nvPr/>
          </p:nvSpPr>
          <p:spPr>
            <a:xfrm>
              <a:off x="949730" y="346265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17</a:t>
              </a:r>
            </a:p>
          </p:txBody>
        </p:sp>
      </p:grpSp>
      <p:grpSp>
        <p:nvGrpSpPr>
          <p:cNvPr id="24" name="Group 23"/>
          <p:cNvGrpSpPr/>
          <p:nvPr/>
        </p:nvGrpSpPr>
        <p:grpSpPr>
          <a:xfrm>
            <a:off x="1403567" y="3412453"/>
            <a:ext cx="267070" cy="274601"/>
            <a:chOff x="1403567" y="3412453"/>
            <a:chExt cx="267070" cy="274601"/>
          </a:xfrm>
        </p:grpSpPr>
        <p:sp>
          <p:nvSpPr>
            <p:cNvPr id="592" name="Shape 592"/>
            <p:cNvSpPr/>
            <p:nvPr/>
          </p:nvSpPr>
          <p:spPr>
            <a:xfrm>
              <a:off x="140356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3" name="Shape 593"/>
            <p:cNvSpPr/>
            <p:nvPr/>
          </p:nvSpPr>
          <p:spPr>
            <a:xfrm>
              <a:off x="146656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18</a:t>
              </a:r>
            </a:p>
          </p:txBody>
        </p:sp>
      </p:grpSp>
      <p:grpSp>
        <p:nvGrpSpPr>
          <p:cNvPr id="25" name="Group 24"/>
          <p:cNvGrpSpPr/>
          <p:nvPr/>
        </p:nvGrpSpPr>
        <p:grpSpPr>
          <a:xfrm>
            <a:off x="1920407" y="3412453"/>
            <a:ext cx="267070" cy="274601"/>
            <a:chOff x="1920407" y="3412453"/>
            <a:chExt cx="267070" cy="274601"/>
          </a:xfrm>
        </p:grpSpPr>
        <p:sp>
          <p:nvSpPr>
            <p:cNvPr id="595" name="Shape 595"/>
            <p:cNvSpPr/>
            <p:nvPr/>
          </p:nvSpPr>
          <p:spPr>
            <a:xfrm>
              <a:off x="192040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6" name="Shape 596"/>
            <p:cNvSpPr/>
            <p:nvPr/>
          </p:nvSpPr>
          <p:spPr>
            <a:xfrm>
              <a:off x="198340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19</a:t>
              </a:r>
            </a:p>
          </p:txBody>
        </p:sp>
      </p:grpSp>
      <p:grpSp>
        <p:nvGrpSpPr>
          <p:cNvPr id="26" name="Group 25"/>
          <p:cNvGrpSpPr/>
          <p:nvPr/>
        </p:nvGrpSpPr>
        <p:grpSpPr>
          <a:xfrm>
            <a:off x="2437247" y="3412453"/>
            <a:ext cx="267070" cy="274601"/>
            <a:chOff x="2437247" y="3412453"/>
            <a:chExt cx="267070" cy="274601"/>
          </a:xfrm>
        </p:grpSpPr>
        <p:sp>
          <p:nvSpPr>
            <p:cNvPr id="598" name="Shape 598"/>
            <p:cNvSpPr/>
            <p:nvPr/>
          </p:nvSpPr>
          <p:spPr>
            <a:xfrm>
              <a:off x="243724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9" name="Shape 599"/>
            <p:cNvSpPr/>
            <p:nvPr/>
          </p:nvSpPr>
          <p:spPr>
            <a:xfrm>
              <a:off x="250024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20</a:t>
              </a:r>
            </a:p>
          </p:txBody>
        </p:sp>
      </p:gr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Gray Icons and Arrows for Background</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 name="TextBox 1"/>
          <p:cNvSpPr txBox="1"/>
          <p:nvPr/>
        </p:nvSpPr>
        <p:spPr>
          <a:xfrm>
            <a:off x="357229" y="3097292"/>
            <a:ext cx="5433971" cy="11873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icon and ungroup.</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the icon background and change the fill color to R221, G221, B221. This is a standard color. See the picture.</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the text to the same color.</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Regroup the icon.</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background arrows to the same color.</a:t>
            </a:r>
          </a:p>
        </p:txBody>
      </p:sp>
      <p:grpSp>
        <p:nvGrpSpPr>
          <p:cNvPr id="3" name="Group 2"/>
          <p:cNvGrpSpPr/>
          <p:nvPr/>
        </p:nvGrpSpPr>
        <p:grpSpPr>
          <a:xfrm>
            <a:off x="395255" y="1960358"/>
            <a:ext cx="713337" cy="943879"/>
            <a:chOff x="395255" y="1960358"/>
            <a:chExt cx="713337" cy="943879"/>
          </a:xfrm>
        </p:grpSpPr>
        <p:sp>
          <p:nvSpPr>
            <p:cNvPr id="67" name="Shape 524"/>
            <p:cNvSpPr/>
            <p:nvPr/>
          </p:nvSpPr>
          <p:spPr>
            <a:xfrm>
              <a:off x="398307" y="19603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DD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8" name="Group 527"/>
            <p:cNvGrpSpPr/>
            <p:nvPr/>
          </p:nvGrpSpPr>
          <p:grpSpPr>
            <a:xfrm>
              <a:off x="395255" y="2035401"/>
              <a:ext cx="713337" cy="868836"/>
              <a:chOff x="92489" y="84617"/>
              <a:chExt cx="713335" cy="868834"/>
            </a:xfrm>
          </p:grpSpPr>
          <p:pic>
            <p:nvPicPr>
              <p:cNvPr id="69" name="_-50.png"/>
              <p:cNvPicPr/>
              <p:nvPr/>
            </p:nvPicPr>
            <p:blipFill>
              <a:blip r:embed="rId2">
                <a:extLst/>
              </a:blip>
              <a:srcRect l="27609" t="11964" r="27609" b="11964"/>
              <a:stretch>
                <a:fillRect/>
              </a:stretch>
            </p:blipFill>
            <p:spPr>
              <a:xfrm>
                <a:off x="290803" y="84617"/>
                <a:ext cx="316707" cy="537998"/>
              </a:xfrm>
              <a:prstGeom prst="rect">
                <a:avLst/>
              </a:prstGeom>
              <a:ln w="3175" cap="flat">
                <a:noFill/>
                <a:miter lim="400000"/>
              </a:ln>
              <a:effectLst/>
            </p:spPr>
          </p:pic>
          <p:sp>
            <p:nvSpPr>
              <p:cNvPr id="70" name="Shape 526"/>
              <p:cNvSpPr/>
              <p:nvPr/>
            </p:nvSpPr>
            <p:spPr>
              <a:xfrm>
                <a:off x="92489"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DDDDDD"/>
                    </a:solidFill>
                    <a:latin typeface="Helvetica"/>
                    <a:ea typeface="Helvetica"/>
                    <a:cs typeface="Helvetica"/>
                    <a:sym typeface="Helvetica"/>
                  </a:rPr>
                  <a:t>OFFLINE</a:t>
                </a:r>
              </a:p>
              <a:p>
                <a:pPr lvl="0">
                  <a:defRPr sz="1800"/>
                </a:pPr>
                <a:r>
                  <a:rPr sz="800" b="1" dirty="0">
                    <a:solidFill>
                      <a:srgbClr val="DDDDDD"/>
                    </a:solidFill>
                    <a:latin typeface="Helvetica"/>
                    <a:ea typeface="Helvetica"/>
                    <a:cs typeface="Helvetica"/>
                    <a:sym typeface="Helvetica"/>
                  </a:rPr>
                  <a:t>CAPABILITIES</a:t>
                </a:r>
              </a:p>
            </p:txBody>
          </p:sp>
        </p:grpSp>
      </p:grpSp>
      <p:pic>
        <p:nvPicPr>
          <p:cNvPr id="5" name="Picture 4"/>
          <p:cNvPicPr>
            <a:picLocks noChangeAspect="1"/>
          </p:cNvPicPr>
          <p:nvPr/>
        </p:nvPicPr>
        <p:blipFill>
          <a:blip r:embed="rId3"/>
          <a:stretch>
            <a:fillRect/>
          </a:stretch>
        </p:blipFill>
        <p:spPr>
          <a:xfrm>
            <a:off x="389129" y="4460605"/>
            <a:ext cx="2911092" cy="3269263"/>
          </a:xfrm>
          <a:prstGeom prst="rect">
            <a:avLst/>
          </a:prstGeom>
        </p:spPr>
      </p:pic>
    </p:spTree>
    <p:extLst>
      <p:ext uri="{BB962C8B-B14F-4D97-AF65-F5344CB8AC3E}">
        <p14:creationId xmlns:p14="http://schemas.microsoft.com/office/powerpoint/2010/main" val="305980932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7" name="Group 16"/>
          <p:cNvGrpSpPr/>
          <p:nvPr/>
        </p:nvGrpSpPr>
        <p:grpSpPr>
          <a:xfrm>
            <a:off x="4037254" y="2069952"/>
            <a:ext cx="710294" cy="830345"/>
            <a:chOff x="293304" y="5266322"/>
            <a:chExt cx="710294" cy="830345"/>
          </a:xfrm>
        </p:grpSpPr>
        <p:grpSp>
          <p:nvGrpSpPr>
            <p:cNvPr id="65" name="Group 193"/>
            <p:cNvGrpSpPr/>
            <p:nvPr/>
          </p:nvGrpSpPr>
          <p:grpSpPr>
            <a:xfrm>
              <a:off x="293304" y="5266322"/>
              <a:ext cx="710294" cy="830345"/>
              <a:chOff x="-6542137" y="3282757"/>
              <a:chExt cx="710293" cy="830343"/>
            </a:xfrm>
          </p:grpSpPr>
          <p:sp>
            <p:nvSpPr>
              <p:cNvPr id="69" name="Shape 189"/>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8" name="Shape 192"/>
              <p:cNvSpPr/>
              <p:nvPr/>
            </p:nvSpPr>
            <p:spPr>
              <a:xfrm>
                <a:off x="-6542137" y="3989989"/>
                <a:ext cx="6957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MEMBERSHIP</a:t>
                </a:r>
              </a:p>
            </p:txBody>
          </p:sp>
        </p:gr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grpSp>
        <p:nvGrpSpPr>
          <p:cNvPr id="16" name="Group 15"/>
          <p:cNvGrpSpPr/>
          <p:nvPr/>
        </p:nvGrpSpPr>
        <p:grpSpPr>
          <a:xfrm>
            <a:off x="609600" y="3352800"/>
            <a:ext cx="712001" cy="826607"/>
            <a:chOff x="337646" y="4228662"/>
            <a:chExt cx="712001" cy="826607"/>
          </a:xfrm>
        </p:grpSpPr>
        <p:grpSp>
          <p:nvGrpSpPr>
            <p:cNvPr id="217" name="Group 217"/>
            <p:cNvGrpSpPr/>
            <p:nvPr/>
          </p:nvGrpSpPr>
          <p:grpSpPr>
            <a:xfrm>
              <a:off x="342413" y="4234435"/>
              <a:ext cx="707234" cy="820834"/>
              <a:chOff x="-3407510" y="2287354"/>
              <a:chExt cx="707232" cy="820832"/>
            </a:xfrm>
          </p:grpSpPr>
          <p:sp>
            <p:nvSpPr>
              <p:cNvPr id="213" name="Shape 213"/>
              <p:cNvSpPr/>
              <p:nvPr/>
            </p:nvSpPr>
            <p:spPr>
              <a:xfrm>
                <a:off x="-3407510" y="228735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15" name="Shape 215"/>
              <p:cNvSpPr/>
              <p:nvPr/>
            </p:nvSpPr>
            <p:spPr>
              <a:xfrm>
                <a:off x="-3380995" y="2985075"/>
                <a:ext cx="6508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CONSENSUS</a:t>
                </a:r>
                <a:endParaRPr sz="800" b="1" dirty="0">
                  <a:solidFill>
                    <a:srgbClr val="4277BB"/>
                  </a:solidFill>
                </a:endParaRPr>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646" y="4228662"/>
              <a:ext cx="664464" cy="646176"/>
            </a:xfrm>
            <a:prstGeom prst="rect">
              <a:avLst/>
            </a:prstGeom>
          </p:spPr>
        </p:pic>
      </p:grpSp>
      <p:grpSp>
        <p:nvGrpSpPr>
          <p:cNvPr id="15" name="Group 14"/>
          <p:cNvGrpSpPr/>
          <p:nvPr/>
        </p:nvGrpSpPr>
        <p:grpSpPr>
          <a:xfrm>
            <a:off x="7228451" y="2075398"/>
            <a:ext cx="707233" cy="956623"/>
            <a:chOff x="360974" y="3089342"/>
            <a:chExt cx="707233" cy="956623"/>
          </a:xfrm>
        </p:grpSpPr>
        <p:grpSp>
          <p:nvGrpSpPr>
            <p:cNvPr id="228" name="Group 228"/>
            <p:cNvGrpSpPr/>
            <p:nvPr/>
          </p:nvGrpSpPr>
          <p:grpSpPr>
            <a:xfrm>
              <a:off x="360974" y="3089342"/>
              <a:ext cx="707233" cy="956623"/>
              <a:chOff x="-3187783" y="-1570980"/>
              <a:chExt cx="707232" cy="956621"/>
            </a:xfrm>
          </p:grpSpPr>
          <p:sp>
            <p:nvSpPr>
              <p:cNvPr id="224" name="Shape 224"/>
              <p:cNvSpPr/>
              <p:nvPr/>
            </p:nvSpPr>
            <p:spPr>
              <a:xfrm>
                <a:off x="-3187783" y="-157098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112273" y="-860579"/>
                <a:ext cx="57387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SMART </a:t>
                </a:r>
              </a:p>
              <a:p>
                <a:pPr lvl="0">
                  <a:defRPr sz="1800" b="0">
                    <a:solidFill>
                      <a:srgbClr val="000000"/>
                    </a:solidFill>
                  </a:defRPr>
                </a:pPr>
                <a:r>
                  <a:rPr lang="en-US" sz="800" b="1" dirty="0">
                    <a:solidFill>
                      <a:srgbClr val="4277BB"/>
                    </a:solidFill>
                  </a:rPr>
                  <a:t>CONTRACT</a:t>
                </a:r>
                <a:endParaRPr sz="800" b="1" dirty="0">
                  <a:solidFill>
                    <a:srgbClr val="4277BB"/>
                  </a:solidFill>
                </a:endParaRPr>
              </a:p>
            </p:txBody>
          </p:sp>
        </p:gr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187" y="3154855"/>
              <a:ext cx="548640" cy="536448"/>
            </a:xfrm>
            <a:prstGeom prst="rect">
              <a:avLst/>
            </a:prstGeom>
          </p:spPr>
        </p:pic>
      </p:grpSp>
      <p:sp>
        <p:nvSpPr>
          <p:cNvPr id="83" name="Shape 240"/>
          <p:cNvSpPr/>
          <p:nvPr/>
        </p:nvSpPr>
        <p:spPr>
          <a:xfrm>
            <a:off x="8041304" y="1859222"/>
            <a:ext cx="1709677" cy="171841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Encapsulates business transactions in code. Transaction invocations result in gets and sets of ledger state. The smart contract, also known as chain code, is developed by the application owner and deployed in the network. </a:t>
            </a:r>
            <a:endParaRPr sz="500" dirty="0"/>
          </a:p>
        </p:txBody>
      </p:sp>
      <p:sp>
        <p:nvSpPr>
          <p:cNvPr id="84" name="Shape 240"/>
          <p:cNvSpPr/>
          <p:nvPr/>
        </p:nvSpPr>
        <p:spPr>
          <a:xfrm>
            <a:off x="1481519" y="3284602"/>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Mechanism enabling network members to approve proposed transactions, which in turn make changes to the ledger. </a:t>
            </a:r>
            <a:endParaRPr sz="500" dirty="0"/>
          </a:p>
        </p:txBody>
      </p:sp>
      <p:sp>
        <p:nvSpPr>
          <p:cNvPr id="85" name="Shape 240"/>
          <p:cNvSpPr/>
          <p:nvPr/>
        </p:nvSpPr>
        <p:spPr>
          <a:xfrm>
            <a:off x="4888136" y="2080307"/>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Manages identity, certificates, and aspects of permissioned access. The service is part of the blockchain cloud service. </a:t>
            </a:r>
            <a:endParaRPr sz="100" dirty="0"/>
          </a:p>
        </p:txBody>
      </p:sp>
      <p:grpSp>
        <p:nvGrpSpPr>
          <p:cNvPr id="29" name="Group 28">
            <a:extLst>
              <a:ext uri="{FF2B5EF4-FFF2-40B4-BE49-F238E27FC236}">
                <a16:creationId xmlns:a16="http://schemas.microsoft.com/office/drawing/2014/main" id="{2E6223DC-D7F9-3E44-AEE7-D8F350AB365D}"/>
              </a:ext>
            </a:extLst>
          </p:cNvPr>
          <p:cNvGrpSpPr/>
          <p:nvPr/>
        </p:nvGrpSpPr>
        <p:grpSpPr>
          <a:xfrm>
            <a:off x="597867" y="2069952"/>
            <a:ext cx="707234" cy="830345"/>
            <a:chOff x="296364" y="5266322"/>
            <a:chExt cx="707234" cy="830345"/>
          </a:xfrm>
        </p:grpSpPr>
        <p:grpSp>
          <p:nvGrpSpPr>
            <p:cNvPr id="30" name="Group 193">
              <a:extLst>
                <a:ext uri="{FF2B5EF4-FFF2-40B4-BE49-F238E27FC236}">
                  <a16:creationId xmlns:a16="http://schemas.microsoft.com/office/drawing/2014/main" id="{6AE05072-022A-B74A-BFEE-1D416ACE5889}"/>
                </a:ext>
              </a:extLst>
            </p:cNvPr>
            <p:cNvGrpSpPr/>
            <p:nvPr/>
          </p:nvGrpSpPr>
          <p:grpSpPr>
            <a:xfrm>
              <a:off x="296364" y="5266322"/>
              <a:ext cx="707234" cy="830345"/>
              <a:chOff x="-6539077" y="3282757"/>
              <a:chExt cx="707233" cy="830343"/>
            </a:xfrm>
          </p:grpSpPr>
          <p:sp>
            <p:nvSpPr>
              <p:cNvPr id="32" name="Shape 189">
                <a:extLst>
                  <a:ext uri="{FF2B5EF4-FFF2-40B4-BE49-F238E27FC236}">
                    <a16:creationId xmlns:a16="http://schemas.microsoft.com/office/drawing/2014/main" id="{EF544450-9936-D84B-89D7-45B26812040F}"/>
                  </a:ext>
                </a:extLst>
              </p:cNvPr>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192">
                <a:extLst>
                  <a:ext uri="{FF2B5EF4-FFF2-40B4-BE49-F238E27FC236}">
                    <a16:creationId xmlns:a16="http://schemas.microsoft.com/office/drawing/2014/main" id="{9386096B-5B80-4440-BE1C-DF0497E8C717}"/>
                  </a:ext>
                </a:extLst>
              </p:cNvPr>
              <p:cNvSpPr/>
              <p:nvPr/>
            </p:nvSpPr>
            <p:spPr>
              <a:xfrm>
                <a:off x="-6408286" y="3989989"/>
                <a:ext cx="42800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LEDGER</a:t>
                </a:r>
              </a:p>
            </p:txBody>
          </p:sp>
        </p:grpSp>
        <p:pic>
          <p:nvPicPr>
            <p:cNvPr id="31" name="Picture 30">
              <a:extLst>
                <a:ext uri="{FF2B5EF4-FFF2-40B4-BE49-F238E27FC236}">
                  <a16:creationId xmlns:a16="http://schemas.microsoft.com/office/drawing/2014/main" id="{1BAA4C2E-CDAB-4C4D-AB58-CBD1785E32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sp>
        <p:nvSpPr>
          <p:cNvPr id="34" name="Shape 240">
            <a:extLst>
              <a:ext uri="{FF2B5EF4-FFF2-40B4-BE49-F238E27FC236}">
                <a16:creationId xmlns:a16="http://schemas.microsoft.com/office/drawing/2014/main" id="{7B559F5B-F3BF-D543-BC3E-8E72D87A8B46}"/>
              </a:ext>
            </a:extLst>
          </p:cNvPr>
          <p:cNvSpPr/>
          <p:nvPr/>
        </p:nvSpPr>
        <p:spPr>
          <a:xfrm>
            <a:off x="1445689" y="2080307"/>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Contains the current world state of the ledger and a blockchain of transaction invocations. The service is part of the blockchain cloud service. </a:t>
            </a:r>
          </a:p>
        </p:txBody>
      </p:sp>
      <p:sp>
        <p:nvSpPr>
          <p:cNvPr id="35" name="Shape 398">
            <a:extLst>
              <a:ext uri="{FF2B5EF4-FFF2-40B4-BE49-F238E27FC236}">
                <a16:creationId xmlns:a16="http://schemas.microsoft.com/office/drawing/2014/main" id="{75FA88E1-4D12-6342-AC90-D5CE51B96A3B}"/>
              </a:ext>
            </a:extLst>
          </p:cNvPr>
          <p:cNvSpPr/>
          <p:nvPr/>
        </p:nvSpPr>
        <p:spPr>
          <a:xfrm>
            <a:off x="5010936" y="3449401"/>
            <a:ext cx="1826200"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ability to create, change, and monitor blockchain components. The services are part of the blockchain cloud service.</a:t>
            </a:r>
            <a:endParaRPr sz="500" dirty="0"/>
          </a:p>
        </p:txBody>
      </p:sp>
      <p:grpSp>
        <p:nvGrpSpPr>
          <p:cNvPr id="36" name="Group 35">
            <a:extLst>
              <a:ext uri="{FF2B5EF4-FFF2-40B4-BE49-F238E27FC236}">
                <a16:creationId xmlns:a16="http://schemas.microsoft.com/office/drawing/2014/main" id="{16F9A49F-8D8E-E646-83D4-6025F9042F49}"/>
              </a:ext>
            </a:extLst>
          </p:cNvPr>
          <p:cNvGrpSpPr/>
          <p:nvPr/>
        </p:nvGrpSpPr>
        <p:grpSpPr>
          <a:xfrm>
            <a:off x="3879594" y="3378576"/>
            <a:ext cx="1175442" cy="932546"/>
            <a:chOff x="384951" y="2070482"/>
            <a:chExt cx="1175442" cy="932546"/>
          </a:xfrm>
        </p:grpSpPr>
        <p:grpSp>
          <p:nvGrpSpPr>
            <p:cNvPr id="37" name="Group 379">
              <a:extLst>
                <a:ext uri="{FF2B5EF4-FFF2-40B4-BE49-F238E27FC236}">
                  <a16:creationId xmlns:a16="http://schemas.microsoft.com/office/drawing/2014/main" id="{3EBE61E8-04AB-A943-9F5B-9236026992F2}"/>
                </a:ext>
              </a:extLst>
            </p:cNvPr>
            <p:cNvGrpSpPr/>
            <p:nvPr/>
          </p:nvGrpSpPr>
          <p:grpSpPr>
            <a:xfrm>
              <a:off x="384951" y="2070482"/>
              <a:ext cx="1175442" cy="932546"/>
              <a:chOff x="-1" y="0"/>
              <a:chExt cx="1175441" cy="932545"/>
            </a:xfrm>
          </p:grpSpPr>
          <p:sp>
            <p:nvSpPr>
              <p:cNvPr id="39" name="Shape 375">
                <a:extLst>
                  <a:ext uri="{FF2B5EF4-FFF2-40B4-BE49-F238E27FC236}">
                    <a16:creationId xmlns:a16="http://schemas.microsoft.com/office/drawing/2014/main" id="{CD9B4422-765B-A040-8F0D-50501BBE1E4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 name="Shape 377">
                <a:extLst>
                  <a:ext uri="{FF2B5EF4-FFF2-40B4-BE49-F238E27FC236}">
                    <a16:creationId xmlns:a16="http://schemas.microsoft.com/office/drawing/2014/main" id="{17299A3F-A82D-3C42-B425-D94EB716D7F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Admin &amp; Ops Services</a:t>
                </a:r>
              </a:p>
            </p:txBody>
          </p:sp>
        </p:grpSp>
        <p:pic>
          <p:nvPicPr>
            <p:cNvPr id="38" name="Picture 37">
              <a:extLst>
                <a:ext uri="{FF2B5EF4-FFF2-40B4-BE49-F238E27FC236}">
                  <a16:creationId xmlns:a16="http://schemas.microsoft.com/office/drawing/2014/main" id="{59E8B3DC-7785-644E-BFCA-DE8084C74A67}"/>
                </a:ext>
              </a:extLst>
            </p:cNvPr>
            <p:cNvPicPr>
              <a:picLocks noChangeAspect="1"/>
            </p:cNvPicPr>
            <p:nvPr/>
          </p:nvPicPr>
          <p:blipFill>
            <a:blip r:embed="rId6"/>
            <a:stretch>
              <a:fillRect/>
            </a:stretch>
          </p:blipFill>
          <p:spPr>
            <a:xfrm>
              <a:off x="737583" y="2261988"/>
              <a:ext cx="457200" cy="355600"/>
            </a:xfrm>
            <a:prstGeom prst="rect">
              <a:avLst/>
            </a:prstGeom>
          </p:spPr>
        </p:pic>
      </p:gr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0" name="Group 19"/>
          <p:cNvGrpSpPr/>
          <p:nvPr/>
        </p:nvGrpSpPr>
        <p:grpSpPr>
          <a:xfrm>
            <a:off x="7133157" y="2139103"/>
            <a:ext cx="1079799" cy="925513"/>
            <a:chOff x="7133157" y="1938383"/>
            <a:chExt cx="1079799" cy="925513"/>
          </a:xfrm>
        </p:grpSpPr>
        <p:sp>
          <p:nvSpPr>
            <p:cNvPr id="21" name="Shape 544"/>
            <p:cNvSpPr/>
            <p:nvPr/>
          </p:nvSpPr>
          <p:spPr>
            <a:xfrm>
              <a:off x="731944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2" name="Shape 550"/>
            <p:cNvSpPr/>
            <p:nvPr/>
          </p:nvSpPr>
          <p:spPr>
            <a:xfrm>
              <a:off x="7133157" y="2645614"/>
              <a:ext cx="1079799"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IBM CONTAINERS</a:t>
              </a:r>
            </a:p>
          </p:txBody>
        </p:sp>
        <p:pic>
          <p:nvPicPr>
            <p:cNvPr id="23" name="containerServiceIcon50.png"/>
            <p:cNvPicPr/>
            <p:nvPr/>
          </p:nvPicPr>
          <p:blipFill>
            <a:blip r:embed="rId2">
              <a:extLst/>
            </a:blip>
            <a:stretch>
              <a:fillRect/>
            </a:stretch>
          </p:blipFill>
          <p:spPr>
            <a:xfrm>
              <a:off x="7496248" y="2115190"/>
              <a:ext cx="353617" cy="353617"/>
            </a:xfrm>
            <a:prstGeom prst="rect">
              <a:avLst/>
            </a:prstGeom>
            <a:ln w="3175">
              <a:miter lim="400000"/>
            </a:ln>
          </p:spPr>
        </p:pic>
      </p:grpSp>
      <p:grpSp>
        <p:nvGrpSpPr>
          <p:cNvPr id="24" name="Group 23"/>
          <p:cNvGrpSpPr/>
          <p:nvPr/>
        </p:nvGrpSpPr>
        <p:grpSpPr>
          <a:xfrm>
            <a:off x="266295" y="2139103"/>
            <a:ext cx="1202805" cy="1065213"/>
            <a:chOff x="266295" y="1938383"/>
            <a:chExt cx="1202805" cy="1065213"/>
          </a:xfrm>
        </p:grpSpPr>
        <p:sp>
          <p:nvSpPr>
            <p:cNvPr id="25" name="Shape 540"/>
            <p:cNvSpPr/>
            <p:nvPr/>
          </p:nvSpPr>
          <p:spPr>
            <a:xfrm>
              <a:off x="51408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6" name="Shape 546"/>
            <p:cNvSpPr/>
            <p:nvPr/>
          </p:nvSpPr>
          <p:spPr>
            <a:xfrm>
              <a:off x="266295" y="2645614"/>
              <a:ext cx="1202805" cy="3579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dirty="0">
                  <a:latin typeface="Helvetica"/>
                  <a:ea typeface="Helvetica"/>
                  <a:cs typeface="Helvetica"/>
                  <a:sym typeface="Helvetica"/>
                </a:rPr>
                <a:t>LIBERTY FOR JAVA</a:t>
              </a:r>
            </a:p>
            <a:p>
              <a:pPr lvl="0">
                <a:defRPr sz="1800"/>
              </a:pPr>
              <a:r>
                <a:rPr sz="900" b="1" dirty="0">
                  <a:latin typeface="Helvetica"/>
                  <a:ea typeface="Helvetica"/>
                  <a:cs typeface="Helvetica"/>
                  <a:sym typeface="Helvetica"/>
                </a:rPr>
                <a:t>RUNTIME</a:t>
              </a:r>
            </a:p>
          </p:txBody>
        </p:sp>
        <p:pic>
          <p:nvPicPr>
            <p:cNvPr id="27" name="i_java_50.png"/>
            <p:cNvPicPr/>
            <p:nvPr/>
          </p:nvPicPr>
          <p:blipFill>
            <a:blip r:embed="rId3">
              <a:extLst/>
            </a:blip>
            <a:stretch>
              <a:fillRect/>
            </a:stretch>
          </p:blipFill>
          <p:spPr>
            <a:xfrm>
              <a:off x="620624" y="2056254"/>
              <a:ext cx="491134" cy="491134"/>
            </a:xfrm>
            <a:prstGeom prst="rect">
              <a:avLst/>
            </a:prstGeom>
            <a:ln w="3175">
              <a:miter lim="400000"/>
            </a:ln>
          </p:spPr>
        </p:pic>
      </p:grpSp>
      <p:grpSp>
        <p:nvGrpSpPr>
          <p:cNvPr id="28" name="Group 27"/>
          <p:cNvGrpSpPr/>
          <p:nvPr/>
        </p:nvGrpSpPr>
        <p:grpSpPr>
          <a:xfrm>
            <a:off x="1951324" y="2139103"/>
            <a:ext cx="1145488" cy="925513"/>
            <a:chOff x="1951324" y="1938383"/>
            <a:chExt cx="1145488" cy="925513"/>
          </a:xfrm>
        </p:grpSpPr>
        <p:sp>
          <p:nvSpPr>
            <p:cNvPr id="29" name="Shape 541"/>
            <p:cNvSpPr/>
            <p:nvPr/>
          </p:nvSpPr>
          <p:spPr>
            <a:xfrm>
              <a:off x="2170452"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0" name="Shape 547"/>
            <p:cNvSpPr/>
            <p:nvPr/>
          </p:nvSpPr>
          <p:spPr>
            <a:xfrm>
              <a:off x="1951324" y="2645614"/>
              <a:ext cx="1145488"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NODE.JS RUNTIME</a:t>
              </a:r>
            </a:p>
          </p:txBody>
        </p:sp>
        <p:pic>
          <p:nvPicPr>
            <p:cNvPr id="31" name="i_js_50.png"/>
            <p:cNvPicPr/>
            <p:nvPr/>
          </p:nvPicPr>
          <p:blipFill>
            <a:blip r:embed="rId4">
              <a:extLst/>
            </a:blip>
            <a:stretch>
              <a:fillRect/>
            </a:stretch>
          </p:blipFill>
          <p:spPr>
            <a:xfrm>
              <a:off x="2278501" y="2046432"/>
              <a:ext cx="491134" cy="491134"/>
            </a:xfrm>
            <a:prstGeom prst="rect">
              <a:avLst/>
            </a:prstGeom>
            <a:ln w="3175">
              <a:miter lim="400000"/>
            </a:ln>
          </p:spPr>
        </p:pic>
      </p:grpSp>
      <p:grpSp>
        <p:nvGrpSpPr>
          <p:cNvPr id="32" name="Group 31"/>
          <p:cNvGrpSpPr/>
          <p:nvPr/>
        </p:nvGrpSpPr>
        <p:grpSpPr>
          <a:xfrm>
            <a:off x="3828899" y="2138854"/>
            <a:ext cx="876705" cy="925762"/>
            <a:chOff x="3828899" y="1938134"/>
            <a:chExt cx="876705" cy="925762"/>
          </a:xfrm>
        </p:grpSpPr>
        <p:sp>
          <p:nvSpPr>
            <p:cNvPr id="33" name="Shape 542"/>
            <p:cNvSpPr/>
            <p:nvPr/>
          </p:nvSpPr>
          <p:spPr>
            <a:xfrm>
              <a:off x="3913635" y="1938134"/>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4" name="Shape 548"/>
            <p:cNvSpPr/>
            <p:nvPr/>
          </p:nvSpPr>
          <p:spPr>
            <a:xfrm>
              <a:off x="3828899" y="2645614"/>
              <a:ext cx="876705"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PHP RUNTIME</a:t>
              </a:r>
            </a:p>
          </p:txBody>
        </p:sp>
        <p:pic>
          <p:nvPicPr>
            <p:cNvPr id="35" name="i_php_50.png"/>
            <p:cNvPicPr/>
            <p:nvPr/>
          </p:nvPicPr>
          <p:blipFill>
            <a:blip r:embed="rId5">
              <a:extLst/>
            </a:blip>
            <a:stretch>
              <a:fillRect/>
            </a:stretch>
          </p:blipFill>
          <p:spPr>
            <a:xfrm>
              <a:off x="4021685" y="2046432"/>
              <a:ext cx="491133" cy="491134"/>
            </a:xfrm>
            <a:prstGeom prst="rect">
              <a:avLst/>
            </a:prstGeom>
            <a:ln w="3175">
              <a:miter lim="400000"/>
            </a:ln>
          </p:spPr>
        </p:pic>
      </p:grpSp>
      <p:grpSp>
        <p:nvGrpSpPr>
          <p:cNvPr id="36" name="Group 35"/>
          <p:cNvGrpSpPr/>
          <p:nvPr/>
        </p:nvGrpSpPr>
        <p:grpSpPr>
          <a:xfrm>
            <a:off x="5424995" y="2139103"/>
            <a:ext cx="1119982" cy="925513"/>
            <a:chOff x="5424995" y="1938383"/>
            <a:chExt cx="1119982" cy="925513"/>
          </a:xfrm>
        </p:grpSpPr>
        <p:sp>
          <p:nvSpPr>
            <p:cNvPr id="37" name="Shape 543"/>
            <p:cNvSpPr/>
            <p:nvPr/>
          </p:nvSpPr>
          <p:spPr>
            <a:xfrm>
              <a:off x="5631370"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8" name="Shape 549"/>
            <p:cNvSpPr/>
            <p:nvPr/>
          </p:nvSpPr>
          <p:spPr>
            <a:xfrm>
              <a:off x="5424995" y="2645614"/>
              <a:ext cx="1119982"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PYTHON RUNTIME</a:t>
              </a:r>
            </a:p>
          </p:txBody>
        </p:sp>
        <p:pic>
          <p:nvPicPr>
            <p:cNvPr id="39" name="i_python_50.png"/>
            <p:cNvPicPr/>
            <p:nvPr/>
          </p:nvPicPr>
          <p:blipFill>
            <a:blip r:embed="rId6">
              <a:extLst/>
            </a:blip>
            <a:stretch>
              <a:fillRect/>
            </a:stretch>
          </p:blipFill>
          <p:spPr>
            <a:xfrm>
              <a:off x="5739419" y="2046432"/>
              <a:ext cx="491134" cy="491134"/>
            </a:xfrm>
            <a:prstGeom prst="rect">
              <a:avLst/>
            </a:prstGeom>
            <a:ln w="3175">
              <a:miter lim="400000"/>
            </a:ln>
          </p:spPr>
        </p:pic>
      </p:grpSp>
      <p:grpSp>
        <p:nvGrpSpPr>
          <p:cNvPr id="44" name="Group 43"/>
          <p:cNvGrpSpPr/>
          <p:nvPr/>
        </p:nvGrpSpPr>
        <p:grpSpPr>
          <a:xfrm>
            <a:off x="485546" y="3395016"/>
            <a:ext cx="764302" cy="1065214"/>
            <a:chOff x="485546" y="3294657"/>
            <a:chExt cx="764302" cy="1065214"/>
          </a:xfrm>
        </p:grpSpPr>
        <p:sp>
          <p:nvSpPr>
            <p:cNvPr id="45" name="Shape 558"/>
            <p:cNvSpPr/>
            <p:nvPr/>
          </p:nvSpPr>
          <p:spPr>
            <a:xfrm>
              <a:off x="51408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46" name="Shape 564"/>
            <p:cNvSpPr/>
            <p:nvPr/>
          </p:nvSpPr>
          <p:spPr>
            <a:xfrm>
              <a:off x="485546" y="4001888"/>
              <a:ext cx="764302"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a:latin typeface="Helvetica"/>
                  <a:ea typeface="Helvetica"/>
                  <a:cs typeface="Helvetica"/>
                  <a:sym typeface="Helvetica"/>
                </a:rPr>
                <a:t>CLOUDANT</a:t>
              </a:r>
            </a:p>
            <a:p>
              <a:pPr lvl="0">
                <a:defRPr sz="1800"/>
              </a:pPr>
              <a:r>
                <a:rPr sz="900" b="1">
                  <a:latin typeface="Helvetica"/>
                  <a:ea typeface="Helvetica"/>
                  <a:cs typeface="Helvetica"/>
                  <a:sym typeface="Helvetica"/>
                </a:rPr>
                <a:t>NOSQL DB</a:t>
              </a:r>
            </a:p>
          </p:txBody>
        </p:sp>
        <p:pic>
          <p:nvPicPr>
            <p:cNvPr id="47" name="cloudant50.png"/>
            <p:cNvPicPr/>
            <p:nvPr/>
          </p:nvPicPr>
          <p:blipFill>
            <a:blip r:embed="rId7">
              <a:extLst/>
            </a:blip>
            <a:stretch>
              <a:fillRect/>
            </a:stretch>
          </p:blipFill>
          <p:spPr>
            <a:xfrm>
              <a:off x="622130" y="3402458"/>
              <a:ext cx="491134" cy="491134"/>
            </a:xfrm>
            <a:prstGeom prst="rect">
              <a:avLst/>
            </a:prstGeom>
            <a:ln w="3175">
              <a:miter lim="400000"/>
            </a:ln>
          </p:spPr>
        </p:pic>
      </p:grpSp>
      <p:grpSp>
        <p:nvGrpSpPr>
          <p:cNvPr id="48" name="Group 47"/>
          <p:cNvGrpSpPr/>
          <p:nvPr/>
        </p:nvGrpSpPr>
        <p:grpSpPr>
          <a:xfrm>
            <a:off x="3772782" y="3394768"/>
            <a:ext cx="988939" cy="925762"/>
            <a:chOff x="3772782" y="3294409"/>
            <a:chExt cx="988939" cy="925762"/>
          </a:xfrm>
        </p:grpSpPr>
        <p:sp>
          <p:nvSpPr>
            <p:cNvPr id="49" name="Shape 560"/>
            <p:cNvSpPr/>
            <p:nvPr/>
          </p:nvSpPr>
          <p:spPr>
            <a:xfrm>
              <a:off x="3913635" y="3294409"/>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0" name="Shape 566"/>
            <p:cNvSpPr/>
            <p:nvPr/>
          </p:nvSpPr>
          <p:spPr>
            <a:xfrm>
              <a:off x="3772782" y="4001888"/>
              <a:ext cx="988939"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APACHE SPARK</a:t>
              </a:r>
            </a:p>
          </p:txBody>
        </p:sp>
        <p:pic>
          <p:nvPicPr>
            <p:cNvPr id="51" name="apacheSpark_50x.png"/>
            <p:cNvPicPr/>
            <p:nvPr/>
          </p:nvPicPr>
          <p:blipFill>
            <a:blip r:embed="rId8">
              <a:extLst/>
            </a:blip>
            <a:stretch>
              <a:fillRect/>
            </a:stretch>
          </p:blipFill>
          <p:spPr>
            <a:xfrm>
              <a:off x="4021685" y="3393008"/>
              <a:ext cx="491133" cy="491134"/>
            </a:xfrm>
            <a:prstGeom prst="rect">
              <a:avLst/>
            </a:prstGeom>
            <a:ln w="3175">
              <a:miter lim="400000"/>
            </a:ln>
          </p:spPr>
        </p:pic>
      </p:grpSp>
      <p:grpSp>
        <p:nvGrpSpPr>
          <p:cNvPr id="52" name="Group 51"/>
          <p:cNvGrpSpPr/>
          <p:nvPr/>
        </p:nvGrpSpPr>
        <p:grpSpPr>
          <a:xfrm>
            <a:off x="2112198" y="3395016"/>
            <a:ext cx="823740" cy="925514"/>
            <a:chOff x="2112198" y="3294657"/>
            <a:chExt cx="823740" cy="925514"/>
          </a:xfrm>
        </p:grpSpPr>
        <p:sp>
          <p:nvSpPr>
            <p:cNvPr id="53" name="Shape 559"/>
            <p:cNvSpPr/>
            <p:nvPr/>
          </p:nvSpPr>
          <p:spPr>
            <a:xfrm>
              <a:off x="2170452"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4" name="Shape 565"/>
            <p:cNvSpPr/>
            <p:nvPr/>
          </p:nvSpPr>
          <p:spPr>
            <a:xfrm>
              <a:off x="2112198" y="4001888"/>
              <a:ext cx="823740"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DATAWORKS</a:t>
              </a:r>
            </a:p>
          </p:txBody>
        </p:sp>
        <p:pic>
          <p:nvPicPr>
            <p:cNvPr id="55" name="DATAWORKS_50.png"/>
            <p:cNvPicPr/>
            <p:nvPr/>
          </p:nvPicPr>
          <p:blipFill>
            <a:blip r:embed="rId9">
              <a:extLst/>
            </a:blip>
            <a:stretch>
              <a:fillRect/>
            </a:stretch>
          </p:blipFill>
          <p:spPr>
            <a:xfrm>
              <a:off x="2278501" y="3393008"/>
              <a:ext cx="491134" cy="491134"/>
            </a:xfrm>
            <a:prstGeom prst="rect">
              <a:avLst/>
            </a:prstGeom>
            <a:ln w="3175">
              <a:miter lim="400000"/>
            </a:ln>
          </p:spPr>
        </p:pic>
      </p:grpSp>
      <p:grpSp>
        <p:nvGrpSpPr>
          <p:cNvPr id="56" name="Group 55"/>
          <p:cNvGrpSpPr/>
          <p:nvPr/>
        </p:nvGrpSpPr>
        <p:grpSpPr>
          <a:xfrm>
            <a:off x="5517054" y="3395016"/>
            <a:ext cx="935863" cy="1091693"/>
            <a:chOff x="5517054" y="3294657"/>
            <a:chExt cx="935863" cy="1091693"/>
          </a:xfrm>
        </p:grpSpPr>
        <p:sp>
          <p:nvSpPr>
            <p:cNvPr id="57" name="Shape 561"/>
            <p:cNvSpPr/>
            <p:nvPr/>
          </p:nvSpPr>
          <p:spPr>
            <a:xfrm>
              <a:off x="5631370"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8" name="Shape 567"/>
            <p:cNvSpPr/>
            <p:nvPr/>
          </p:nvSpPr>
          <p:spPr>
            <a:xfrm>
              <a:off x="5517054" y="4028367"/>
              <a:ext cx="935863"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dirty="0">
                  <a:latin typeface="Helvetica"/>
                  <a:ea typeface="Helvetica"/>
                  <a:cs typeface="Helvetica"/>
                  <a:sym typeface="Helvetica"/>
                </a:rPr>
                <a:t>INSIGHTS FOR</a:t>
              </a:r>
            </a:p>
            <a:p>
              <a:pPr lvl="0">
                <a:defRPr sz="1800"/>
              </a:pPr>
              <a:r>
                <a:rPr sz="900" b="1" dirty="0">
                  <a:latin typeface="Helvetica"/>
                  <a:ea typeface="Helvetica"/>
                  <a:cs typeface="Helvetica"/>
                  <a:sym typeface="Helvetica"/>
                </a:rPr>
                <a:t>TWITTER</a:t>
              </a:r>
            </a:p>
          </p:txBody>
        </p:sp>
        <p:pic>
          <p:nvPicPr>
            <p:cNvPr id="59" name="Twitter_tilelogo_50.png"/>
            <p:cNvPicPr/>
            <p:nvPr/>
          </p:nvPicPr>
          <p:blipFill>
            <a:blip r:embed="rId10">
              <a:extLst/>
            </a:blip>
            <a:stretch>
              <a:fillRect/>
            </a:stretch>
          </p:blipFill>
          <p:spPr>
            <a:xfrm>
              <a:off x="5739419" y="3393008"/>
              <a:ext cx="491134" cy="491134"/>
            </a:xfrm>
            <a:prstGeom prst="rect">
              <a:avLst/>
            </a:prstGeom>
            <a:ln w="3175">
              <a:miter lim="400000"/>
            </a:ln>
          </p:spPr>
        </p:pic>
      </p:grpSp>
      <p:grpSp>
        <p:nvGrpSpPr>
          <p:cNvPr id="60" name="Group 59"/>
          <p:cNvGrpSpPr/>
          <p:nvPr/>
        </p:nvGrpSpPr>
        <p:grpSpPr>
          <a:xfrm>
            <a:off x="5405796" y="4769052"/>
            <a:ext cx="1158380" cy="925514"/>
            <a:chOff x="5405796" y="4769052"/>
            <a:chExt cx="1158380" cy="925514"/>
          </a:xfrm>
        </p:grpSpPr>
        <p:sp>
          <p:nvSpPr>
            <p:cNvPr id="61" name="Shape 573"/>
            <p:cNvSpPr/>
            <p:nvPr/>
          </p:nvSpPr>
          <p:spPr>
            <a:xfrm>
              <a:off x="5631370"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62" name="Shape 579"/>
            <p:cNvSpPr/>
            <p:nvPr/>
          </p:nvSpPr>
          <p:spPr>
            <a:xfrm>
              <a:off x="5405796" y="5476283"/>
              <a:ext cx="1158380"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SECURE GATEWAY</a:t>
              </a:r>
            </a:p>
          </p:txBody>
        </p:sp>
        <p:pic>
          <p:nvPicPr>
            <p:cNvPr id="63" name="Bmix_icons_deliver_SGW 50.png"/>
            <p:cNvPicPr/>
            <p:nvPr/>
          </p:nvPicPr>
          <p:blipFill>
            <a:blip r:embed="rId11">
              <a:extLst/>
            </a:blip>
            <a:stretch>
              <a:fillRect/>
            </a:stretch>
          </p:blipFill>
          <p:spPr>
            <a:xfrm>
              <a:off x="5739419" y="4864666"/>
              <a:ext cx="491134" cy="491134"/>
            </a:xfrm>
            <a:prstGeom prst="rect">
              <a:avLst/>
            </a:prstGeom>
            <a:ln w="3175">
              <a:miter lim="400000"/>
            </a:ln>
          </p:spPr>
        </p:pic>
      </p:grpSp>
      <p:grpSp>
        <p:nvGrpSpPr>
          <p:cNvPr id="68" name="Group 67"/>
          <p:cNvGrpSpPr/>
          <p:nvPr/>
        </p:nvGrpSpPr>
        <p:grpSpPr>
          <a:xfrm>
            <a:off x="1919428" y="4769052"/>
            <a:ext cx="1209279" cy="925514"/>
            <a:chOff x="1919428" y="4769052"/>
            <a:chExt cx="1209279" cy="925514"/>
          </a:xfrm>
        </p:grpSpPr>
        <p:sp>
          <p:nvSpPr>
            <p:cNvPr id="69" name="Shape 571"/>
            <p:cNvSpPr/>
            <p:nvPr/>
          </p:nvSpPr>
          <p:spPr>
            <a:xfrm>
              <a:off x="2170452"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0" name="Shape 577"/>
            <p:cNvSpPr/>
            <p:nvPr/>
          </p:nvSpPr>
          <p:spPr>
            <a:xfrm>
              <a:off x="1919428" y="5476283"/>
              <a:ext cx="1209279"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DELIVERY PIPELINE</a:t>
              </a:r>
            </a:p>
          </p:txBody>
        </p:sp>
        <p:pic>
          <p:nvPicPr>
            <p:cNvPr id="71" name="autodeploy50.png"/>
            <p:cNvPicPr/>
            <p:nvPr/>
          </p:nvPicPr>
          <p:blipFill>
            <a:blip r:embed="rId12">
              <a:extLst/>
            </a:blip>
            <a:stretch>
              <a:fillRect/>
            </a:stretch>
          </p:blipFill>
          <p:spPr>
            <a:xfrm>
              <a:off x="2278501" y="4877101"/>
              <a:ext cx="491134" cy="491134"/>
            </a:xfrm>
            <a:prstGeom prst="rect">
              <a:avLst/>
            </a:prstGeom>
            <a:ln w="3175">
              <a:miter lim="400000"/>
            </a:ln>
          </p:spPr>
        </p:pic>
      </p:grpSp>
      <p:grpSp>
        <p:nvGrpSpPr>
          <p:cNvPr id="72" name="Group 71"/>
          <p:cNvGrpSpPr/>
          <p:nvPr/>
        </p:nvGrpSpPr>
        <p:grpSpPr>
          <a:xfrm>
            <a:off x="3697689" y="4768804"/>
            <a:ext cx="1139125" cy="1065462"/>
            <a:chOff x="3697689" y="4768804"/>
            <a:chExt cx="1139125" cy="1065462"/>
          </a:xfrm>
        </p:grpSpPr>
        <p:sp>
          <p:nvSpPr>
            <p:cNvPr id="73" name="Shape 572"/>
            <p:cNvSpPr/>
            <p:nvPr/>
          </p:nvSpPr>
          <p:spPr>
            <a:xfrm>
              <a:off x="3913635" y="4768804"/>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4" name="Shape 578"/>
            <p:cNvSpPr/>
            <p:nvPr/>
          </p:nvSpPr>
          <p:spPr>
            <a:xfrm>
              <a:off x="3697689" y="5476283"/>
              <a:ext cx="1139125"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a:latin typeface="Helvetica"/>
                  <a:ea typeface="Helvetica"/>
                  <a:cs typeface="Helvetica"/>
                  <a:sym typeface="Helvetica"/>
                </a:rPr>
                <a:t>MONITORING AND</a:t>
              </a:r>
            </a:p>
            <a:p>
              <a:pPr lvl="0">
                <a:defRPr sz="1800"/>
              </a:pPr>
              <a:r>
                <a:rPr sz="900" b="1">
                  <a:latin typeface="Helvetica"/>
                  <a:ea typeface="Helvetica"/>
                  <a:cs typeface="Helvetica"/>
                  <a:sym typeface="Helvetica"/>
                </a:rPr>
                <a:t>ANALYTICS</a:t>
              </a:r>
            </a:p>
          </p:txBody>
        </p:sp>
        <p:pic>
          <p:nvPicPr>
            <p:cNvPr id="75" name="Monitoring_Analytics50.png"/>
            <p:cNvPicPr/>
            <p:nvPr/>
          </p:nvPicPr>
          <p:blipFill>
            <a:blip r:embed="rId13">
              <a:extLst/>
            </a:blip>
            <a:stretch>
              <a:fillRect/>
            </a:stretch>
          </p:blipFill>
          <p:spPr>
            <a:xfrm>
              <a:off x="4060975" y="4859200"/>
              <a:ext cx="491134" cy="491134"/>
            </a:xfrm>
            <a:prstGeom prst="rect">
              <a:avLst/>
            </a:prstGeom>
            <a:ln w="3175">
              <a:miter lim="400000"/>
            </a:ln>
          </p:spPr>
        </p:pic>
      </p:grpSp>
      <p:grpSp>
        <p:nvGrpSpPr>
          <p:cNvPr id="76" name="Group 75"/>
          <p:cNvGrpSpPr/>
          <p:nvPr/>
        </p:nvGrpSpPr>
        <p:grpSpPr>
          <a:xfrm>
            <a:off x="534792" y="6134100"/>
            <a:ext cx="707232" cy="925514"/>
            <a:chOff x="7319441" y="3294657"/>
            <a:chExt cx="707232" cy="925514"/>
          </a:xfrm>
        </p:grpSpPr>
        <p:sp>
          <p:nvSpPr>
            <p:cNvPr id="77" name="Shape 562"/>
            <p:cNvSpPr/>
            <p:nvPr/>
          </p:nvSpPr>
          <p:spPr>
            <a:xfrm>
              <a:off x="731944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8" name="Shape 568"/>
            <p:cNvSpPr/>
            <p:nvPr/>
          </p:nvSpPr>
          <p:spPr>
            <a:xfrm>
              <a:off x="7405178" y="4001888"/>
              <a:ext cx="535757"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DIALOG</a:t>
              </a:r>
            </a:p>
          </p:txBody>
        </p:sp>
        <p:pic>
          <p:nvPicPr>
            <p:cNvPr id="79" name="Dialog_Icon-48px.png"/>
            <p:cNvPicPr/>
            <p:nvPr/>
          </p:nvPicPr>
          <p:blipFill>
            <a:blip r:embed="rId14">
              <a:extLst/>
            </a:blip>
            <a:stretch>
              <a:fillRect/>
            </a:stretch>
          </p:blipFill>
          <p:spPr>
            <a:xfrm>
              <a:off x="7427490" y="3402458"/>
              <a:ext cx="491134" cy="491134"/>
            </a:xfrm>
            <a:prstGeom prst="rect">
              <a:avLst/>
            </a:prstGeom>
            <a:ln w="3175">
              <a:miter lim="400000"/>
            </a:ln>
          </p:spPr>
        </p:pic>
      </p:grpSp>
      <p:grpSp>
        <p:nvGrpSpPr>
          <p:cNvPr id="5" name="Group 4">
            <a:extLst>
              <a:ext uri="{FF2B5EF4-FFF2-40B4-BE49-F238E27FC236}">
                <a16:creationId xmlns:a16="http://schemas.microsoft.com/office/drawing/2014/main" id="{968C06D6-BAC9-FB44-9F1C-6E15F285D950}"/>
              </a:ext>
            </a:extLst>
          </p:cNvPr>
          <p:cNvGrpSpPr/>
          <p:nvPr/>
        </p:nvGrpSpPr>
        <p:grpSpPr>
          <a:xfrm>
            <a:off x="369887" y="4769052"/>
            <a:ext cx="965498" cy="935709"/>
            <a:chOff x="369887" y="4769052"/>
            <a:chExt cx="965498" cy="935709"/>
          </a:xfrm>
        </p:grpSpPr>
        <p:sp>
          <p:nvSpPr>
            <p:cNvPr id="65" name="Shape 570"/>
            <p:cNvSpPr/>
            <p:nvPr/>
          </p:nvSpPr>
          <p:spPr>
            <a:xfrm>
              <a:off x="514081"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pic>
          <p:nvPicPr>
            <p:cNvPr id="67" name="autoscaling50.png"/>
            <p:cNvPicPr/>
            <p:nvPr/>
          </p:nvPicPr>
          <p:blipFill>
            <a:blip r:embed="rId15">
              <a:extLst/>
            </a:blip>
            <a:stretch>
              <a:fillRect/>
            </a:stretch>
          </p:blipFill>
          <p:spPr>
            <a:xfrm>
              <a:off x="620624" y="4859200"/>
              <a:ext cx="491134" cy="491134"/>
            </a:xfrm>
            <a:prstGeom prst="rect">
              <a:avLst/>
            </a:prstGeom>
            <a:ln w="3175">
              <a:miter lim="400000"/>
            </a:ln>
          </p:spPr>
        </p:pic>
        <p:sp>
          <p:nvSpPr>
            <p:cNvPr id="95" name="Shape 576">
              <a:extLst>
                <a:ext uri="{FF2B5EF4-FFF2-40B4-BE49-F238E27FC236}">
                  <a16:creationId xmlns:a16="http://schemas.microsoft.com/office/drawing/2014/main" id="{C7A22510-5DA8-BF43-922C-8AB027FF6707}"/>
                </a:ext>
              </a:extLst>
            </p:cNvPr>
            <p:cNvSpPr/>
            <p:nvPr/>
          </p:nvSpPr>
          <p:spPr>
            <a:xfrm>
              <a:off x="369887" y="5486478"/>
              <a:ext cx="965498"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dirty="0"/>
                <a:t>AUTO-SCALING</a:t>
              </a:r>
            </a:p>
          </p:txBody>
        </p:sp>
      </p:grpSp>
      <p:grpSp>
        <p:nvGrpSpPr>
          <p:cNvPr id="7" name="Group 6">
            <a:extLst>
              <a:ext uri="{FF2B5EF4-FFF2-40B4-BE49-F238E27FC236}">
                <a16:creationId xmlns:a16="http://schemas.microsoft.com/office/drawing/2014/main" id="{759D0D6B-8D80-9B46-B7F4-5DC7D11C2E87}"/>
              </a:ext>
            </a:extLst>
          </p:cNvPr>
          <p:cNvGrpSpPr/>
          <p:nvPr/>
        </p:nvGrpSpPr>
        <p:grpSpPr>
          <a:xfrm>
            <a:off x="3915380" y="6134100"/>
            <a:ext cx="705488" cy="1026947"/>
            <a:chOff x="7239000" y="6111265"/>
            <a:chExt cx="705488" cy="1026947"/>
          </a:xfrm>
        </p:grpSpPr>
        <p:sp>
          <p:nvSpPr>
            <p:cNvPr id="92" name="Shape 576">
              <a:extLst>
                <a:ext uri="{FF2B5EF4-FFF2-40B4-BE49-F238E27FC236}">
                  <a16:creationId xmlns:a16="http://schemas.microsoft.com/office/drawing/2014/main" id="{B7A5D83D-D92A-444E-9E8B-B2E0673D7146}"/>
                </a:ext>
              </a:extLst>
            </p:cNvPr>
            <p:cNvSpPr/>
            <p:nvPr/>
          </p:nvSpPr>
          <p:spPr>
            <a:xfrm>
              <a:off x="7317845" y="6861213"/>
              <a:ext cx="57066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BLOCK</a:t>
              </a:r>
            </a:p>
            <a:p>
              <a:pPr lvl="0">
                <a:defRPr sz="1800" b="0"/>
              </a:pPr>
              <a:r>
                <a:rPr lang="en-US" sz="900" b="1" dirty="0"/>
                <a:t>STORAGE</a:t>
              </a:r>
            </a:p>
          </p:txBody>
        </p:sp>
        <p:grpSp>
          <p:nvGrpSpPr>
            <p:cNvPr id="96" name="Group 95">
              <a:extLst>
                <a:ext uri="{FF2B5EF4-FFF2-40B4-BE49-F238E27FC236}">
                  <a16:creationId xmlns:a16="http://schemas.microsoft.com/office/drawing/2014/main" id="{0538306C-25F1-7345-87FC-3FA170EDAB18}"/>
                </a:ext>
              </a:extLst>
            </p:cNvPr>
            <p:cNvGrpSpPr/>
            <p:nvPr/>
          </p:nvGrpSpPr>
          <p:grpSpPr>
            <a:xfrm>
              <a:off x="7239000" y="6111265"/>
              <a:ext cx="705488" cy="705488"/>
              <a:chOff x="1258442" y="2002028"/>
              <a:chExt cx="502920" cy="502920"/>
            </a:xfrm>
          </p:grpSpPr>
          <p:sp>
            <p:nvSpPr>
              <p:cNvPr id="97" name="Oval 96">
                <a:extLst>
                  <a:ext uri="{FF2B5EF4-FFF2-40B4-BE49-F238E27FC236}">
                    <a16:creationId xmlns:a16="http://schemas.microsoft.com/office/drawing/2014/main" id="{4AEA6AE7-7087-4448-847F-7A2128A2605A}"/>
                  </a:ext>
                </a:extLst>
              </p:cNvPr>
              <p:cNvSpPr>
                <a:spLocks noChangeAspect="1"/>
              </p:cNvSpPr>
              <p:nvPr/>
            </p:nvSpPr>
            <p:spPr>
              <a:xfrm>
                <a:off x="1258442"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Picture 97">
                <a:extLst>
                  <a:ext uri="{FF2B5EF4-FFF2-40B4-BE49-F238E27FC236}">
                    <a16:creationId xmlns:a16="http://schemas.microsoft.com/office/drawing/2014/main" id="{3544CF83-8B6D-7D48-B6EA-B76014466E3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365654" y="2097278"/>
                <a:ext cx="304800" cy="304800"/>
              </a:xfrm>
              <a:prstGeom prst="rect">
                <a:avLst/>
              </a:prstGeom>
            </p:spPr>
          </p:pic>
        </p:grpSp>
      </p:grpSp>
      <p:grpSp>
        <p:nvGrpSpPr>
          <p:cNvPr id="8" name="Group 7">
            <a:extLst>
              <a:ext uri="{FF2B5EF4-FFF2-40B4-BE49-F238E27FC236}">
                <a16:creationId xmlns:a16="http://schemas.microsoft.com/office/drawing/2014/main" id="{B3A6FF59-FB41-0143-A489-6562482EBCDE}"/>
              </a:ext>
            </a:extLst>
          </p:cNvPr>
          <p:cNvGrpSpPr/>
          <p:nvPr/>
        </p:nvGrpSpPr>
        <p:grpSpPr>
          <a:xfrm>
            <a:off x="2112198" y="6156433"/>
            <a:ext cx="852798" cy="863928"/>
            <a:chOff x="7176780" y="4768804"/>
            <a:chExt cx="852798" cy="863928"/>
          </a:xfrm>
        </p:grpSpPr>
        <p:sp>
          <p:nvSpPr>
            <p:cNvPr id="94" name="Shape 576">
              <a:extLst>
                <a:ext uri="{FF2B5EF4-FFF2-40B4-BE49-F238E27FC236}">
                  <a16:creationId xmlns:a16="http://schemas.microsoft.com/office/drawing/2014/main" id="{811655E4-0212-9843-B702-9EBB89DCDA83}"/>
                </a:ext>
              </a:extLst>
            </p:cNvPr>
            <p:cNvSpPr/>
            <p:nvPr/>
          </p:nvSpPr>
          <p:spPr>
            <a:xfrm>
              <a:off x="7176780" y="5494233"/>
              <a:ext cx="852798"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FILE STORAGE</a:t>
              </a:r>
            </a:p>
          </p:txBody>
        </p:sp>
        <p:grpSp>
          <p:nvGrpSpPr>
            <p:cNvPr id="102" name="Group 101">
              <a:extLst>
                <a:ext uri="{FF2B5EF4-FFF2-40B4-BE49-F238E27FC236}">
                  <a16:creationId xmlns:a16="http://schemas.microsoft.com/office/drawing/2014/main" id="{D54FACC1-ED06-A244-9438-5D2D3B167F98}"/>
                </a:ext>
              </a:extLst>
            </p:cNvPr>
            <p:cNvGrpSpPr/>
            <p:nvPr/>
          </p:nvGrpSpPr>
          <p:grpSpPr>
            <a:xfrm>
              <a:off x="7240464" y="4768804"/>
              <a:ext cx="725429" cy="725429"/>
              <a:chOff x="2156538" y="2002028"/>
              <a:chExt cx="502920" cy="502920"/>
            </a:xfrm>
          </p:grpSpPr>
          <p:sp>
            <p:nvSpPr>
              <p:cNvPr id="103" name="Oval 102">
                <a:extLst>
                  <a:ext uri="{FF2B5EF4-FFF2-40B4-BE49-F238E27FC236}">
                    <a16:creationId xmlns:a16="http://schemas.microsoft.com/office/drawing/2014/main" id="{BE9C8D54-8A1A-9E40-AF96-E5FFCB4AB77C}"/>
                  </a:ext>
                </a:extLst>
              </p:cNvPr>
              <p:cNvSpPr>
                <a:spLocks noChangeAspect="1"/>
              </p:cNvSpPr>
              <p:nvPr/>
            </p:nvSpPr>
            <p:spPr>
              <a:xfrm>
                <a:off x="2156538"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a:extLst>
                  <a:ext uri="{FF2B5EF4-FFF2-40B4-BE49-F238E27FC236}">
                    <a16:creationId xmlns:a16="http://schemas.microsoft.com/office/drawing/2014/main" id="{2F9F135F-3CC5-264B-8922-1A4684D02F8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282474" y="2097278"/>
                <a:ext cx="254000" cy="304800"/>
              </a:xfrm>
              <a:prstGeom prst="rect">
                <a:avLst/>
              </a:prstGeom>
            </p:spPr>
          </p:pic>
        </p:grpSp>
      </p:grpSp>
      <p:grpSp>
        <p:nvGrpSpPr>
          <p:cNvPr id="108" name="Group 107">
            <a:extLst>
              <a:ext uri="{FF2B5EF4-FFF2-40B4-BE49-F238E27FC236}">
                <a16:creationId xmlns:a16="http://schemas.microsoft.com/office/drawing/2014/main" id="{414AC93B-86D8-5345-93C9-AD53BB74E355}"/>
              </a:ext>
            </a:extLst>
          </p:cNvPr>
          <p:cNvGrpSpPr/>
          <p:nvPr/>
        </p:nvGrpSpPr>
        <p:grpSpPr>
          <a:xfrm>
            <a:off x="5615562" y="6143244"/>
            <a:ext cx="711358" cy="1012399"/>
            <a:chOff x="571500" y="2095500"/>
            <a:chExt cx="711358" cy="1012399"/>
          </a:xfrm>
        </p:grpSpPr>
        <p:sp>
          <p:nvSpPr>
            <p:cNvPr id="109" name="Shape 576">
              <a:extLst>
                <a:ext uri="{FF2B5EF4-FFF2-40B4-BE49-F238E27FC236}">
                  <a16:creationId xmlns:a16="http://schemas.microsoft.com/office/drawing/2014/main" id="{B830E1BD-415C-1647-B429-63A4B5950908}"/>
                </a:ext>
              </a:extLst>
            </p:cNvPr>
            <p:cNvSpPr/>
            <p:nvPr/>
          </p:nvSpPr>
          <p:spPr>
            <a:xfrm>
              <a:off x="641846" y="2830900"/>
              <a:ext cx="57066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OBJECT </a:t>
              </a:r>
            </a:p>
            <a:p>
              <a:pPr lvl="0">
                <a:defRPr sz="1800" b="0"/>
              </a:pPr>
              <a:r>
                <a:rPr lang="en-US" sz="900" b="1" dirty="0"/>
                <a:t>STORAGE</a:t>
              </a:r>
            </a:p>
          </p:txBody>
        </p:sp>
        <p:grpSp>
          <p:nvGrpSpPr>
            <p:cNvPr id="110" name="Group 109">
              <a:extLst>
                <a:ext uri="{FF2B5EF4-FFF2-40B4-BE49-F238E27FC236}">
                  <a16:creationId xmlns:a16="http://schemas.microsoft.com/office/drawing/2014/main" id="{58675086-411D-5640-BC91-9D51D514E9D5}"/>
                </a:ext>
              </a:extLst>
            </p:cNvPr>
            <p:cNvGrpSpPr/>
            <p:nvPr/>
          </p:nvGrpSpPr>
          <p:grpSpPr>
            <a:xfrm>
              <a:off x="571500" y="2095500"/>
              <a:ext cx="711358" cy="711358"/>
              <a:chOff x="3093786" y="2002028"/>
              <a:chExt cx="502920" cy="502920"/>
            </a:xfrm>
          </p:grpSpPr>
          <p:sp>
            <p:nvSpPr>
              <p:cNvPr id="111" name="Oval 110">
                <a:extLst>
                  <a:ext uri="{FF2B5EF4-FFF2-40B4-BE49-F238E27FC236}">
                    <a16:creationId xmlns:a16="http://schemas.microsoft.com/office/drawing/2014/main" id="{D2571F00-6E2C-1248-B833-819BA9F96071}"/>
                  </a:ext>
                </a:extLst>
              </p:cNvPr>
              <p:cNvSpPr>
                <a:spLocks noChangeAspect="1"/>
              </p:cNvSpPr>
              <p:nvPr/>
            </p:nvSpPr>
            <p:spPr>
              <a:xfrm>
                <a:off x="3093786" y="2002028"/>
                <a:ext cx="502920" cy="502920"/>
              </a:xfrm>
              <a:prstGeom prst="ellipse">
                <a:avLst/>
              </a:prstGeom>
              <a:solidFill>
                <a:schemeClr val="bg1"/>
              </a:solidFill>
              <a:ln w="15875">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2" name="Picture 111">
                <a:extLst>
                  <a:ext uri="{FF2B5EF4-FFF2-40B4-BE49-F238E27FC236}">
                    <a16:creationId xmlns:a16="http://schemas.microsoft.com/office/drawing/2014/main" id="{EC8979B1-1A53-464F-82E9-1858F6AE5E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199196" y="2101088"/>
                <a:ext cx="292100" cy="304800"/>
              </a:xfrm>
              <a:prstGeom prst="rect">
                <a:avLst/>
              </a:prstGeom>
            </p:spPr>
          </p:pic>
        </p:grpSp>
      </p:grpSp>
      <p:grpSp>
        <p:nvGrpSpPr>
          <p:cNvPr id="113" name="Group 112">
            <a:extLst>
              <a:ext uri="{FF2B5EF4-FFF2-40B4-BE49-F238E27FC236}">
                <a16:creationId xmlns:a16="http://schemas.microsoft.com/office/drawing/2014/main" id="{75FD5316-8B6B-704B-81AA-70CA709AC744}"/>
              </a:ext>
            </a:extLst>
          </p:cNvPr>
          <p:cNvGrpSpPr/>
          <p:nvPr/>
        </p:nvGrpSpPr>
        <p:grpSpPr>
          <a:xfrm>
            <a:off x="7232632" y="6156433"/>
            <a:ext cx="733261" cy="885366"/>
            <a:chOff x="4088397" y="2111676"/>
            <a:chExt cx="733261" cy="885366"/>
          </a:xfrm>
        </p:grpSpPr>
        <p:sp>
          <p:nvSpPr>
            <p:cNvPr id="114" name="Shape 576">
              <a:extLst>
                <a:ext uri="{FF2B5EF4-FFF2-40B4-BE49-F238E27FC236}">
                  <a16:creationId xmlns:a16="http://schemas.microsoft.com/office/drawing/2014/main" id="{0304FEFF-A3D0-CB42-A653-72FF6F04B068}"/>
                </a:ext>
              </a:extLst>
            </p:cNvPr>
            <p:cNvSpPr/>
            <p:nvPr/>
          </p:nvSpPr>
          <p:spPr>
            <a:xfrm>
              <a:off x="4088397" y="2858543"/>
              <a:ext cx="730969"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DIRECT LINK</a:t>
              </a:r>
            </a:p>
          </p:txBody>
        </p:sp>
        <p:grpSp>
          <p:nvGrpSpPr>
            <p:cNvPr id="115" name="Group 114">
              <a:extLst>
                <a:ext uri="{FF2B5EF4-FFF2-40B4-BE49-F238E27FC236}">
                  <a16:creationId xmlns:a16="http://schemas.microsoft.com/office/drawing/2014/main" id="{DD3E7761-2126-3240-BC43-1F4D180322C0}"/>
                </a:ext>
              </a:extLst>
            </p:cNvPr>
            <p:cNvGrpSpPr/>
            <p:nvPr/>
          </p:nvGrpSpPr>
          <p:grpSpPr>
            <a:xfrm>
              <a:off x="4094015" y="2111676"/>
              <a:ext cx="727643" cy="727643"/>
              <a:chOff x="2170714" y="2919973"/>
              <a:chExt cx="502920" cy="502920"/>
            </a:xfrm>
          </p:grpSpPr>
          <p:sp>
            <p:nvSpPr>
              <p:cNvPr id="116" name="Oval 115">
                <a:extLst>
                  <a:ext uri="{FF2B5EF4-FFF2-40B4-BE49-F238E27FC236}">
                    <a16:creationId xmlns:a16="http://schemas.microsoft.com/office/drawing/2014/main" id="{CA8729ED-0A1B-0447-AE53-C34E996FD7A5}"/>
                  </a:ext>
                </a:extLst>
              </p:cNvPr>
              <p:cNvSpPr>
                <a:spLocks noChangeAspect="1"/>
              </p:cNvSpPr>
              <p:nvPr/>
            </p:nvSpPr>
            <p:spPr>
              <a:xfrm>
                <a:off x="2170714"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7" name="Picture 116">
                <a:extLst>
                  <a:ext uri="{FF2B5EF4-FFF2-40B4-BE49-F238E27FC236}">
                    <a16:creationId xmlns:a16="http://schemas.microsoft.com/office/drawing/2014/main" id="{4A773270-7477-9447-9A1A-7672D8D910A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267041" y="3019033"/>
                <a:ext cx="304800" cy="304800"/>
              </a:xfrm>
              <a:prstGeom prst="rect">
                <a:avLst/>
              </a:prstGeom>
            </p:spPr>
          </p:pic>
        </p:grpSp>
      </p:grpSp>
      <p:grpSp>
        <p:nvGrpSpPr>
          <p:cNvPr id="9" name="Group 8">
            <a:extLst>
              <a:ext uri="{FF2B5EF4-FFF2-40B4-BE49-F238E27FC236}">
                <a16:creationId xmlns:a16="http://schemas.microsoft.com/office/drawing/2014/main" id="{FA1F79B0-4566-DD42-9AEA-E44551AB9BA2}"/>
              </a:ext>
            </a:extLst>
          </p:cNvPr>
          <p:cNvGrpSpPr/>
          <p:nvPr/>
        </p:nvGrpSpPr>
        <p:grpSpPr>
          <a:xfrm>
            <a:off x="7105211" y="3394768"/>
            <a:ext cx="1057982" cy="1051450"/>
            <a:chOff x="7105211" y="3394768"/>
            <a:chExt cx="1057982" cy="1051450"/>
          </a:xfrm>
        </p:grpSpPr>
        <p:grpSp>
          <p:nvGrpSpPr>
            <p:cNvPr id="123" name="Group 122">
              <a:extLst>
                <a:ext uri="{FF2B5EF4-FFF2-40B4-BE49-F238E27FC236}">
                  <a16:creationId xmlns:a16="http://schemas.microsoft.com/office/drawing/2014/main" id="{CA07860B-31BB-BC42-ADA6-6AA44D9AA352}"/>
                </a:ext>
              </a:extLst>
            </p:cNvPr>
            <p:cNvGrpSpPr/>
            <p:nvPr/>
          </p:nvGrpSpPr>
          <p:grpSpPr>
            <a:xfrm>
              <a:off x="7266504" y="3394768"/>
              <a:ext cx="735390" cy="735390"/>
              <a:chOff x="3074129" y="2919973"/>
              <a:chExt cx="502920" cy="502920"/>
            </a:xfrm>
          </p:grpSpPr>
          <p:sp>
            <p:nvSpPr>
              <p:cNvPr id="124" name="Oval 123">
                <a:extLst>
                  <a:ext uri="{FF2B5EF4-FFF2-40B4-BE49-F238E27FC236}">
                    <a16:creationId xmlns:a16="http://schemas.microsoft.com/office/drawing/2014/main" id="{0540F565-3006-E64E-B9DE-6CA966F0868C}"/>
                  </a:ext>
                </a:extLst>
              </p:cNvPr>
              <p:cNvSpPr>
                <a:spLocks noChangeAspect="1"/>
              </p:cNvSpPr>
              <p:nvPr/>
            </p:nvSpPr>
            <p:spPr>
              <a:xfrm>
                <a:off x="3074129"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5" name="Picture 124">
                <a:extLst>
                  <a:ext uri="{FF2B5EF4-FFF2-40B4-BE49-F238E27FC236}">
                    <a16:creationId xmlns:a16="http://schemas.microsoft.com/office/drawing/2014/main" id="{33B856C1-B1C5-2647-AD2F-8A691330FAE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181441" y="3082533"/>
                <a:ext cx="304800" cy="177800"/>
              </a:xfrm>
              <a:prstGeom prst="rect">
                <a:avLst/>
              </a:prstGeom>
            </p:spPr>
          </p:pic>
        </p:grpSp>
        <p:sp>
          <p:nvSpPr>
            <p:cNvPr id="126" name="Shape 576">
              <a:extLst>
                <a:ext uri="{FF2B5EF4-FFF2-40B4-BE49-F238E27FC236}">
                  <a16:creationId xmlns:a16="http://schemas.microsoft.com/office/drawing/2014/main" id="{6B941015-62B7-084F-9751-D9B3FA57E7A3}"/>
                </a:ext>
              </a:extLst>
            </p:cNvPr>
            <p:cNvSpPr/>
            <p:nvPr/>
          </p:nvSpPr>
          <p:spPr>
            <a:xfrm>
              <a:off x="7105211" y="4169219"/>
              <a:ext cx="1057982"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BIGINSIGHTS FOR </a:t>
              </a:r>
            </a:p>
            <a:p>
              <a:pPr lvl="0">
                <a:defRPr sz="1800" b="0"/>
              </a:pPr>
              <a:r>
                <a:rPr lang="en-US" sz="900" b="1" dirty="0"/>
                <a:t>APACHE HADOOP</a:t>
              </a:r>
            </a:p>
          </p:txBody>
        </p:sp>
      </p:grpSp>
      <p:grpSp>
        <p:nvGrpSpPr>
          <p:cNvPr id="10" name="Group 9">
            <a:extLst>
              <a:ext uri="{FF2B5EF4-FFF2-40B4-BE49-F238E27FC236}">
                <a16:creationId xmlns:a16="http://schemas.microsoft.com/office/drawing/2014/main" id="{5938EDDB-B2B2-6642-9D20-6D7C5F9FED31}"/>
              </a:ext>
            </a:extLst>
          </p:cNvPr>
          <p:cNvGrpSpPr/>
          <p:nvPr/>
        </p:nvGrpSpPr>
        <p:grpSpPr>
          <a:xfrm>
            <a:off x="7232632" y="4768804"/>
            <a:ext cx="724719" cy="1024969"/>
            <a:chOff x="7232632" y="4768804"/>
            <a:chExt cx="724719" cy="1024969"/>
          </a:xfrm>
        </p:grpSpPr>
        <p:grpSp>
          <p:nvGrpSpPr>
            <p:cNvPr id="127" name="Group 126">
              <a:extLst>
                <a:ext uri="{FF2B5EF4-FFF2-40B4-BE49-F238E27FC236}">
                  <a16:creationId xmlns:a16="http://schemas.microsoft.com/office/drawing/2014/main" id="{3527AD53-90A2-7D45-A4B7-509C2FD1C32F}"/>
                </a:ext>
              </a:extLst>
            </p:cNvPr>
            <p:cNvGrpSpPr/>
            <p:nvPr/>
          </p:nvGrpSpPr>
          <p:grpSpPr>
            <a:xfrm>
              <a:off x="7232632" y="4768804"/>
              <a:ext cx="724719" cy="724719"/>
              <a:chOff x="1258442" y="3837918"/>
              <a:chExt cx="502920" cy="502920"/>
            </a:xfrm>
          </p:grpSpPr>
          <p:sp>
            <p:nvSpPr>
              <p:cNvPr id="128" name="Oval 127">
                <a:extLst>
                  <a:ext uri="{FF2B5EF4-FFF2-40B4-BE49-F238E27FC236}">
                    <a16:creationId xmlns:a16="http://schemas.microsoft.com/office/drawing/2014/main" id="{38BE8895-77F2-3F48-BDC0-E7E0559BA7AD}"/>
                  </a:ext>
                </a:extLst>
              </p:cNvPr>
              <p:cNvSpPr>
                <a:spLocks noChangeAspect="1"/>
              </p:cNvSpPr>
              <p:nvPr/>
            </p:nvSpPr>
            <p:spPr>
              <a:xfrm>
                <a:off x="1258442" y="383791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Picture 128">
                <a:extLst>
                  <a:ext uri="{FF2B5EF4-FFF2-40B4-BE49-F238E27FC236}">
                    <a16:creationId xmlns:a16="http://schemas.microsoft.com/office/drawing/2014/main" id="{1E774A8B-C5DB-534E-8EE3-5D936B2F1BD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357502" y="3936978"/>
                <a:ext cx="304800" cy="304800"/>
              </a:xfrm>
              <a:prstGeom prst="rect">
                <a:avLst/>
              </a:prstGeom>
            </p:spPr>
          </p:pic>
        </p:grpSp>
        <p:sp>
          <p:nvSpPr>
            <p:cNvPr id="130" name="Shape 576">
              <a:extLst>
                <a:ext uri="{FF2B5EF4-FFF2-40B4-BE49-F238E27FC236}">
                  <a16:creationId xmlns:a16="http://schemas.microsoft.com/office/drawing/2014/main" id="{8D66F62C-0857-0C4E-B8A3-3F8DBC721692}"/>
                </a:ext>
              </a:extLst>
            </p:cNvPr>
            <p:cNvSpPr/>
            <p:nvPr/>
          </p:nvSpPr>
          <p:spPr>
            <a:xfrm>
              <a:off x="7258361" y="5516774"/>
              <a:ext cx="67326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a:t>
              </a:r>
            </a:p>
            <a:p>
              <a:pPr lvl="0">
                <a:defRPr sz="1800" b="0"/>
              </a:pPr>
              <a:r>
                <a:rPr lang="en-US" sz="900" b="1" dirty="0"/>
                <a:t>FUNCTIONS</a:t>
              </a:r>
            </a:p>
          </p:txBody>
        </p:sp>
      </p:grpSp>
    </p:spTree>
    <p:extLst>
      <p:ext uri="{BB962C8B-B14F-4D97-AF65-F5344CB8AC3E}">
        <p14:creationId xmlns:p14="http://schemas.microsoft.com/office/powerpoint/2010/main" val="73289467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532">
            <a:extLst>
              <a:ext uri="{FF2B5EF4-FFF2-40B4-BE49-F238E27FC236}">
                <a16:creationId xmlns:a16="http://schemas.microsoft.com/office/drawing/2014/main" id="{246573C8-F74D-6749-B901-42BE626802BF}"/>
              </a:ext>
            </a:extLst>
          </p:cNvPr>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 name="Shape 533">
            <a:extLst>
              <a:ext uri="{FF2B5EF4-FFF2-40B4-BE49-F238E27FC236}">
                <a16:creationId xmlns:a16="http://schemas.microsoft.com/office/drawing/2014/main" id="{7E7C0FC0-FC04-3F4E-91CD-A04A9BBF9D6B}"/>
              </a:ext>
            </a:extLst>
          </p:cNvPr>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4" name="Shape 534">
            <a:extLst>
              <a:ext uri="{FF2B5EF4-FFF2-40B4-BE49-F238E27FC236}">
                <a16:creationId xmlns:a16="http://schemas.microsoft.com/office/drawing/2014/main" id="{CB9E1CF5-76C5-A34B-A203-BF5AF8D51744}"/>
              </a:ext>
            </a:extLst>
          </p:cNvPr>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1" name="Shape 576">
            <a:extLst>
              <a:ext uri="{FF2B5EF4-FFF2-40B4-BE49-F238E27FC236}">
                <a16:creationId xmlns:a16="http://schemas.microsoft.com/office/drawing/2014/main" id="{3EF83AA9-90D9-B542-9A85-2D18203780A2}"/>
              </a:ext>
            </a:extLst>
          </p:cNvPr>
          <p:cNvSpPr/>
          <p:nvPr/>
        </p:nvSpPr>
        <p:spPr>
          <a:xfrm>
            <a:off x="3905363" y="2885216"/>
            <a:ext cx="718145"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 </a:t>
            </a:r>
          </a:p>
          <a:p>
            <a:pPr lvl="0">
              <a:defRPr sz="1800" b="0"/>
            </a:pPr>
            <a:r>
              <a:rPr lang="en-US" sz="900" b="1" dirty="0"/>
              <a:t>REGISTRY</a:t>
            </a:r>
          </a:p>
        </p:txBody>
      </p:sp>
      <p:grpSp>
        <p:nvGrpSpPr>
          <p:cNvPr id="30" name="Group 29">
            <a:extLst>
              <a:ext uri="{FF2B5EF4-FFF2-40B4-BE49-F238E27FC236}">
                <a16:creationId xmlns:a16="http://schemas.microsoft.com/office/drawing/2014/main" id="{29168880-3BFA-A34F-B8C0-BB91BBC43B99}"/>
              </a:ext>
            </a:extLst>
          </p:cNvPr>
          <p:cNvGrpSpPr/>
          <p:nvPr/>
        </p:nvGrpSpPr>
        <p:grpSpPr>
          <a:xfrm>
            <a:off x="1835721" y="2095500"/>
            <a:ext cx="1372171" cy="1012275"/>
            <a:chOff x="241097" y="3371793"/>
            <a:chExt cx="1372171" cy="1012275"/>
          </a:xfrm>
        </p:grpSpPr>
        <p:sp>
          <p:nvSpPr>
            <p:cNvPr id="7" name="Shape 576">
              <a:extLst>
                <a:ext uri="{FF2B5EF4-FFF2-40B4-BE49-F238E27FC236}">
                  <a16:creationId xmlns:a16="http://schemas.microsoft.com/office/drawing/2014/main" id="{BFECBB29-F3D2-E740-9BBB-10DFB8621259}"/>
                </a:ext>
              </a:extLst>
            </p:cNvPr>
            <p:cNvSpPr/>
            <p:nvPr/>
          </p:nvSpPr>
          <p:spPr>
            <a:xfrm>
              <a:off x="241097" y="4107069"/>
              <a:ext cx="137217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CONTAINERS IN </a:t>
              </a:r>
            </a:p>
            <a:p>
              <a:pPr lvl="0">
                <a:defRPr sz="1800" b="0"/>
              </a:pPr>
              <a:r>
                <a:rPr lang="en-US" sz="900" b="1" dirty="0"/>
                <a:t>KUBERNETES CLUSTER</a:t>
              </a:r>
            </a:p>
          </p:txBody>
        </p:sp>
        <p:grpSp>
          <p:nvGrpSpPr>
            <p:cNvPr id="27" name="Group 26">
              <a:extLst>
                <a:ext uri="{FF2B5EF4-FFF2-40B4-BE49-F238E27FC236}">
                  <a16:creationId xmlns:a16="http://schemas.microsoft.com/office/drawing/2014/main" id="{FDDFF51D-AB37-0F48-935E-D2D88B43E425}"/>
                </a:ext>
              </a:extLst>
            </p:cNvPr>
            <p:cNvGrpSpPr/>
            <p:nvPr/>
          </p:nvGrpSpPr>
          <p:grpSpPr>
            <a:xfrm>
              <a:off x="571500" y="3371793"/>
              <a:ext cx="711358" cy="711358"/>
              <a:chOff x="1258442" y="4755863"/>
              <a:chExt cx="502920" cy="502920"/>
            </a:xfrm>
          </p:grpSpPr>
          <p:sp>
            <p:nvSpPr>
              <p:cNvPr id="28" name="Oval 27">
                <a:extLst>
                  <a:ext uri="{FF2B5EF4-FFF2-40B4-BE49-F238E27FC236}">
                    <a16:creationId xmlns:a16="http://schemas.microsoft.com/office/drawing/2014/main" id="{F5A66593-AC15-8C46-854C-AC26A70124EF}"/>
                  </a:ext>
                </a:extLst>
              </p:cNvPr>
              <p:cNvSpPr>
                <a:spLocks noChangeAspect="1"/>
              </p:cNvSpPr>
              <p:nvPr/>
            </p:nvSpPr>
            <p:spPr>
              <a:xfrm>
                <a:off x="1258442"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66120C00-FC5A-8242-8D60-19CE924A1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7502" y="4854923"/>
                <a:ext cx="304800" cy="304800"/>
              </a:xfrm>
              <a:prstGeom prst="rect">
                <a:avLst/>
              </a:prstGeom>
            </p:spPr>
          </p:pic>
        </p:grpSp>
      </p:grpSp>
      <p:grpSp>
        <p:nvGrpSpPr>
          <p:cNvPr id="31" name="Group 30">
            <a:extLst>
              <a:ext uri="{FF2B5EF4-FFF2-40B4-BE49-F238E27FC236}">
                <a16:creationId xmlns:a16="http://schemas.microsoft.com/office/drawing/2014/main" id="{AED5107A-C6AE-F04A-A83A-5E89F870BA32}"/>
              </a:ext>
            </a:extLst>
          </p:cNvPr>
          <p:cNvGrpSpPr/>
          <p:nvPr/>
        </p:nvGrpSpPr>
        <p:grpSpPr>
          <a:xfrm>
            <a:off x="369887" y="2095500"/>
            <a:ext cx="1051570" cy="1015125"/>
            <a:chOff x="7107032" y="2120417"/>
            <a:chExt cx="1051570" cy="1015125"/>
          </a:xfrm>
        </p:grpSpPr>
        <p:sp>
          <p:nvSpPr>
            <p:cNvPr id="32" name="Shape 576">
              <a:extLst>
                <a:ext uri="{FF2B5EF4-FFF2-40B4-BE49-F238E27FC236}">
                  <a16:creationId xmlns:a16="http://schemas.microsoft.com/office/drawing/2014/main" id="{88A53599-8061-E64F-AD1B-AE7736B847DD}"/>
                </a:ext>
              </a:extLst>
            </p:cNvPr>
            <p:cNvSpPr/>
            <p:nvPr/>
          </p:nvSpPr>
          <p:spPr>
            <a:xfrm>
              <a:off x="7107032" y="2858543"/>
              <a:ext cx="1051570"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ROUTER </a:t>
              </a:r>
            </a:p>
            <a:p>
              <a:pPr lvl="0">
                <a:defRPr sz="1800" b="0"/>
              </a:pPr>
              <a:r>
                <a:rPr lang="en-US" sz="900" b="1" dirty="0"/>
                <a:t>APPLIANCE</a:t>
              </a:r>
            </a:p>
          </p:txBody>
        </p:sp>
        <p:grpSp>
          <p:nvGrpSpPr>
            <p:cNvPr id="33" name="Group 32">
              <a:extLst>
                <a:ext uri="{FF2B5EF4-FFF2-40B4-BE49-F238E27FC236}">
                  <a16:creationId xmlns:a16="http://schemas.microsoft.com/office/drawing/2014/main" id="{50F9C634-7748-FE43-8DC1-2E5BAD03F9DE}"/>
                </a:ext>
              </a:extLst>
            </p:cNvPr>
            <p:cNvGrpSpPr/>
            <p:nvPr/>
          </p:nvGrpSpPr>
          <p:grpSpPr>
            <a:xfrm>
              <a:off x="7268993" y="2120417"/>
              <a:ext cx="727643" cy="727643"/>
              <a:chOff x="6749495" y="2919973"/>
              <a:chExt cx="502920" cy="502920"/>
            </a:xfrm>
          </p:grpSpPr>
          <p:sp>
            <p:nvSpPr>
              <p:cNvPr id="34" name="Oval 33">
                <a:extLst>
                  <a:ext uri="{FF2B5EF4-FFF2-40B4-BE49-F238E27FC236}">
                    <a16:creationId xmlns:a16="http://schemas.microsoft.com/office/drawing/2014/main" id="{67EBADFC-A4A1-FD45-9BAF-936630781664}"/>
                  </a:ext>
                </a:extLst>
              </p:cNvPr>
              <p:cNvSpPr>
                <a:spLocks noChangeAspect="1"/>
              </p:cNvSpPr>
              <p:nvPr/>
            </p:nvSpPr>
            <p:spPr>
              <a:xfrm>
                <a:off x="6749495"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4F3E9461-5E28-1146-A465-F1545007A649}"/>
                  </a:ext>
                </a:extLst>
              </p:cNvPr>
              <p:cNvPicPr>
                <a:picLocks noChangeAspect="1"/>
              </p:cNvPicPr>
              <p:nvPr/>
            </p:nvPicPr>
            <p:blipFill>
              <a:blip r:embed="rId3"/>
              <a:stretch>
                <a:fillRect/>
              </a:stretch>
            </p:blipFill>
            <p:spPr>
              <a:xfrm>
                <a:off x="6850079" y="3020557"/>
                <a:ext cx="301752" cy="301752"/>
              </a:xfrm>
              <a:prstGeom prst="rect">
                <a:avLst/>
              </a:prstGeom>
            </p:spPr>
          </p:pic>
        </p:grpSp>
      </p:grpSp>
      <p:grpSp>
        <p:nvGrpSpPr>
          <p:cNvPr id="45" name="Group 44">
            <a:extLst>
              <a:ext uri="{FF2B5EF4-FFF2-40B4-BE49-F238E27FC236}">
                <a16:creationId xmlns:a16="http://schemas.microsoft.com/office/drawing/2014/main" id="{358867FB-2D0B-EC48-973C-B6C974619810}"/>
              </a:ext>
            </a:extLst>
          </p:cNvPr>
          <p:cNvGrpSpPr/>
          <p:nvPr/>
        </p:nvGrpSpPr>
        <p:grpSpPr>
          <a:xfrm>
            <a:off x="3886200" y="2095942"/>
            <a:ext cx="756470" cy="756470"/>
            <a:chOff x="2170714" y="4755863"/>
            <a:chExt cx="502920" cy="502920"/>
          </a:xfrm>
        </p:grpSpPr>
        <p:sp>
          <p:nvSpPr>
            <p:cNvPr id="46" name="Oval 45">
              <a:extLst>
                <a:ext uri="{FF2B5EF4-FFF2-40B4-BE49-F238E27FC236}">
                  <a16:creationId xmlns:a16="http://schemas.microsoft.com/office/drawing/2014/main" id="{79A5CDE1-0256-DC40-8179-AD0F3DEA8108}"/>
                </a:ext>
              </a:extLst>
            </p:cNvPr>
            <p:cNvSpPr>
              <a:spLocks noChangeAspect="1"/>
            </p:cNvSpPr>
            <p:nvPr/>
          </p:nvSpPr>
          <p:spPr>
            <a:xfrm>
              <a:off x="2170714"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AC507F38-F20D-D44E-8E49-E523C6F364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2474" y="4854923"/>
              <a:ext cx="279400" cy="304800"/>
            </a:xfrm>
            <a:prstGeom prst="rect">
              <a:avLst/>
            </a:prstGeom>
          </p:spPr>
        </p:pic>
      </p:grpSp>
      <p:grpSp>
        <p:nvGrpSpPr>
          <p:cNvPr id="51" name="Group 50">
            <a:extLst>
              <a:ext uri="{FF2B5EF4-FFF2-40B4-BE49-F238E27FC236}">
                <a16:creationId xmlns:a16="http://schemas.microsoft.com/office/drawing/2014/main" id="{AD19B8EF-FCE1-3048-8BBC-472C638DAD3D}"/>
              </a:ext>
            </a:extLst>
          </p:cNvPr>
          <p:cNvGrpSpPr/>
          <p:nvPr/>
        </p:nvGrpSpPr>
        <p:grpSpPr>
          <a:xfrm>
            <a:off x="5591781" y="2114434"/>
            <a:ext cx="770782" cy="1088911"/>
            <a:chOff x="5591781" y="2114434"/>
            <a:chExt cx="770782" cy="1088911"/>
          </a:xfrm>
        </p:grpSpPr>
        <p:sp>
          <p:nvSpPr>
            <p:cNvPr id="6" name="Shape 576">
              <a:extLst>
                <a:ext uri="{FF2B5EF4-FFF2-40B4-BE49-F238E27FC236}">
                  <a16:creationId xmlns:a16="http://schemas.microsoft.com/office/drawing/2014/main" id="{51ABFAEB-0DA4-2846-BD86-C36282F7C0FD}"/>
                </a:ext>
              </a:extLst>
            </p:cNvPr>
            <p:cNvSpPr/>
            <p:nvPr/>
          </p:nvSpPr>
          <p:spPr>
            <a:xfrm>
              <a:off x="5665236" y="2926346"/>
              <a:ext cx="67326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VMWARE </a:t>
              </a:r>
            </a:p>
            <a:p>
              <a:pPr lvl="0">
                <a:defRPr sz="1800" b="0"/>
              </a:pPr>
              <a:r>
                <a:rPr lang="en-US" sz="900" b="1" dirty="0"/>
                <a:t>SOLUTIONS</a:t>
              </a:r>
            </a:p>
          </p:txBody>
        </p:sp>
        <p:grpSp>
          <p:nvGrpSpPr>
            <p:cNvPr id="48" name="Group 47">
              <a:extLst>
                <a:ext uri="{FF2B5EF4-FFF2-40B4-BE49-F238E27FC236}">
                  <a16:creationId xmlns:a16="http://schemas.microsoft.com/office/drawing/2014/main" id="{DE3F4671-E304-184C-A90D-D70ABFD04218}"/>
                </a:ext>
              </a:extLst>
            </p:cNvPr>
            <p:cNvGrpSpPr/>
            <p:nvPr/>
          </p:nvGrpSpPr>
          <p:grpSpPr>
            <a:xfrm>
              <a:off x="5591781" y="2114434"/>
              <a:ext cx="770782" cy="770782"/>
              <a:chOff x="1258442" y="5673808"/>
              <a:chExt cx="502920" cy="502920"/>
            </a:xfrm>
          </p:grpSpPr>
          <p:sp>
            <p:nvSpPr>
              <p:cNvPr id="49" name="Oval 48">
                <a:extLst>
                  <a:ext uri="{FF2B5EF4-FFF2-40B4-BE49-F238E27FC236}">
                    <a16:creationId xmlns:a16="http://schemas.microsoft.com/office/drawing/2014/main" id="{52056142-CCE8-B944-A5F9-5C7C1E7E65E9}"/>
                  </a:ext>
                </a:extLst>
              </p:cNvPr>
              <p:cNvSpPr>
                <a:spLocks noChangeAspect="1"/>
              </p:cNvSpPr>
              <p:nvPr/>
            </p:nvSpPr>
            <p:spPr>
              <a:xfrm>
                <a:off x="1258442" y="567380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3068D2D2-C85C-A14A-A7F7-F8C4F1FEC6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9589" y="5772868"/>
                <a:ext cx="304800" cy="304800"/>
              </a:xfrm>
              <a:prstGeom prst="rect">
                <a:avLst/>
              </a:prstGeom>
            </p:spPr>
          </p:pic>
        </p:grpSp>
      </p:grpSp>
      <p:grpSp>
        <p:nvGrpSpPr>
          <p:cNvPr id="55" name="Group 54">
            <a:extLst>
              <a:ext uri="{FF2B5EF4-FFF2-40B4-BE49-F238E27FC236}">
                <a16:creationId xmlns:a16="http://schemas.microsoft.com/office/drawing/2014/main" id="{5AC1BAE2-4AD1-FE47-8FF9-8865232EAD71}"/>
              </a:ext>
            </a:extLst>
          </p:cNvPr>
          <p:cNvGrpSpPr/>
          <p:nvPr/>
        </p:nvGrpSpPr>
        <p:grpSpPr>
          <a:xfrm>
            <a:off x="515209" y="3392457"/>
            <a:ext cx="716015" cy="882315"/>
            <a:chOff x="515209" y="3392457"/>
            <a:chExt cx="716015" cy="882315"/>
          </a:xfrm>
        </p:grpSpPr>
        <p:sp>
          <p:nvSpPr>
            <p:cNvPr id="36" name="Shape 576">
              <a:extLst>
                <a:ext uri="{FF2B5EF4-FFF2-40B4-BE49-F238E27FC236}">
                  <a16:creationId xmlns:a16="http://schemas.microsoft.com/office/drawing/2014/main" id="{ED190204-7769-704E-8067-6D30A822F4F6}"/>
                </a:ext>
              </a:extLst>
            </p:cNvPr>
            <p:cNvSpPr/>
            <p:nvPr/>
          </p:nvSpPr>
          <p:spPr>
            <a:xfrm>
              <a:off x="540089" y="4136273"/>
              <a:ext cx="615553"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NODE-RED</a:t>
              </a:r>
            </a:p>
          </p:txBody>
        </p:sp>
        <p:grpSp>
          <p:nvGrpSpPr>
            <p:cNvPr id="52" name="Group 51">
              <a:extLst>
                <a:ext uri="{FF2B5EF4-FFF2-40B4-BE49-F238E27FC236}">
                  <a16:creationId xmlns:a16="http://schemas.microsoft.com/office/drawing/2014/main" id="{FE9ECB3A-DAD7-3743-9A16-1286998A9865}"/>
                </a:ext>
              </a:extLst>
            </p:cNvPr>
            <p:cNvGrpSpPr/>
            <p:nvPr/>
          </p:nvGrpSpPr>
          <p:grpSpPr>
            <a:xfrm>
              <a:off x="515209" y="3392457"/>
              <a:ext cx="716015" cy="716015"/>
              <a:chOff x="330621" y="2002028"/>
              <a:chExt cx="502920" cy="502920"/>
            </a:xfrm>
          </p:grpSpPr>
          <p:sp>
            <p:nvSpPr>
              <p:cNvPr id="53" name="Oval 52">
                <a:extLst>
                  <a:ext uri="{FF2B5EF4-FFF2-40B4-BE49-F238E27FC236}">
                    <a16:creationId xmlns:a16="http://schemas.microsoft.com/office/drawing/2014/main" id="{140912B4-ABCF-4F4C-89E3-A4D52D8A6ED6}"/>
                  </a:ext>
                </a:extLst>
              </p:cNvPr>
              <p:cNvSpPr>
                <a:spLocks noChangeAspect="1"/>
              </p:cNvSpPr>
              <p:nvPr/>
            </p:nvSpPr>
            <p:spPr>
              <a:xfrm>
                <a:off x="330621"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0B9741DF-8532-F64D-B570-4EFE651959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871" y="2101088"/>
                <a:ext cx="304800" cy="304800"/>
              </a:xfrm>
              <a:prstGeom prst="rect">
                <a:avLst/>
              </a:prstGeom>
            </p:spPr>
          </p:pic>
        </p:grpSp>
      </p:grpSp>
      <p:grpSp>
        <p:nvGrpSpPr>
          <p:cNvPr id="59" name="Group 58">
            <a:extLst>
              <a:ext uri="{FF2B5EF4-FFF2-40B4-BE49-F238E27FC236}">
                <a16:creationId xmlns:a16="http://schemas.microsoft.com/office/drawing/2014/main" id="{00EF1F8C-669D-3D41-B941-D184B348FCC6}"/>
              </a:ext>
            </a:extLst>
          </p:cNvPr>
          <p:cNvGrpSpPr/>
          <p:nvPr/>
        </p:nvGrpSpPr>
        <p:grpSpPr>
          <a:xfrm>
            <a:off x="2171700" y="3392457"/>
            <a:ext cx="716015" cy="993014"/>
            <a:chOff x="2171700" y="3392457"/>
            <a:chExt cx="716015" cy="993014"/>
          </a:xfrm>
        </p:grpSpPr>
        <p:sp>
          <p:nvSpPr>
            <p:cNvPr id="37" name="Shape 576">
              <a:extLst>
                <a:ext uri="{FF2B5EF4-FFF2-40B4-BE49-F238E27FC236}">
                  <a16:creationId xmlns:a16="http://schemas.microsoft.com/office/drawing/2014/main" id="{D68B3958-D10E-9D4A-91D6-4DF18637255A}"/>
                </a:ext>
              </a:extLst>
            </p:cNvPr>
            <p:cNvSpPr/>
            <p:nvPr/>
          </p:nvSpPr>
          <p:spPr>
            <a:xfrm>
              <a:off x="2225137" y="4108472"/>
              <a:ext cx="60914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MESSAGE </a:t>
              </a:r>
            </a:p>
            <a:p>
              <a:pPr lvl="0">
                <a:defRPr sz="1800" b="0"/>
              </a:pPr>
              <a:r>
                <a:rPr lang="en-US" sz="900" b="1" dirty="0"/>
                <a:t>HUB</a:t>
              </a:r>
            </a:p>
          </p:txBody>
        </p:sp>
        <p:grpSp>
          <p:nvGrpSpPr>
            <p:cNvPr id="56" name="Group 55">
              <a:extLst>
                <a:ext uri="{FF2B5EF4-FFF2-40B4-BE49-F238E27FC236}">
                  <a16:creationId xmlns:a16="http://schemas.microsoft.com/office/drawing/2014/main" id="{1F095246-9EF7-124A-BAE0-5CB925EC6BD3}"/>
                </a:ext>
              </a:extLst>
            </p:cNvPr>
            <p:cNvGrpSpPr/>
            <p:nvPr/>
          </p:nvGrpSpPr>
          <p:grpSpPr>
            <a:xfrm>
              <a:off x="2171700" y="3392457"/>
              <a:ext cx="716015" cy="716015"/>
              <a:chOff x="2170714" y="3837918"/>
              <a:chExt cx="502920" cy="502920"/>
            </a:xfrm>
          </p:grpSpPr>
          <p:sp>
            <p:nvSpPr>
              <p:cNvPr id="57" name="Oval 56">
                <a:extLst>
                  <a:ext uri="{FF2B5EF4-FFF2-40B4-BE49-F238E27FC236}">
                    <a16:creationId xmlns:a16="http://schemas.microsoft.com/office/drawing/2014/main" id="{807B4618-2EA6-FD4A-AA87-CB2E99F04133}"/>
                  </a:ext>
                </a:extLst>
              </p:cNvPr>
              <p:cNvSpPr>
                <a:spLocks noChangeAspect="1"/>
              </p:cNvSpPr>
              <p:nvPr/>
            </p:nvSpPr>
            <p:spPr>
              <a:xfrm>
                <a:off x="2170714"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B5F34461-7794-0846-AF20-AA54E1F953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222" y="3931191"/>
                <a:ext cx="266700" cy="304800"/>
              </a:xfrm>
              <a:prstGeom prst="rect">
                <a:avLst/>
              </a:prstGeom>
            </p:spPr>
          </p:pic>
        </p:grpSp>
      </p:grpSp>
      <p:grpSp>
        <p:nvGrpSpPr>
          <p:cNvPr id="63" name="Group 62">
            <a:extLst>
              <a:ext uri="{FF2B5EF4-FFF2-40B4-BE49-F238E27FC236}">
                <a16:creationId xmlns:a16="http://schemas.microsoft.com/office/drawing/2014/main" id="{1F387F61-B577-2B4B-8517-3701B77F8118}"/>
              </a:ext>
            </a:extLst>
          </p:cNvPr>
          <p:cNvGrpSpPr/>
          <p:nvPr/>
        </p:nvGrpSpPr>
        <p:grpSpPr>
          <a:xfrm>
            <a:off x="3903773" y="3392457"/>
            <a:ext cx="770782" cy="931440"/>
            <a:chOff x="3903773" y="3392457"/>
            <a:chExt cx="770782" cy="931440"/>
          </a:xfrm>
        </p:grpSpPr>
        <p:sp>
          <p:nvSpPr>
            <p:cNvPr id="38" name="Shape 576">
              <a:extLst>
                <a:ext uri="{FF2B5EF4-FFF2-40B4-BE49-F238E27FC236}">
                  <a16:creationId xmlns:a16="http://schemas.microsoft.com/office/drawing/2014/main" id="{30A55504-C3BA-8540-9404-0AA89C9DEAB1}"/>
                </a:ext>
              </a:extLst>
            </p:cNvPr>
            <p:cNvSpPr/>
            <p:nvPr/>
          </p:nvSpPr>
          <p:spPr>
            <a:xfrm>
              <a:off x="4042300" y="4185398"/>
              <a:ext cx="493726"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PUBNUB</a:t>
              </a:r>
            </a:p>
          </p:txBody>
        </p:sp>
        <p:grpSp>
          <p:nvGrpSpPr>
            <p:cNvPr id="60" name="Group 59">
              <a:extLst>
                <a:ext uri="{FF2B5EF4-FFF2-40B4-BE49-F238E27FC236}">
                  <a16:creationId xmlns:a16="http://schemas.microsoft.com/office/drawing/2014/main" id="{389CC450-3A68-D442-868B-C81B94702183}"/>
                </a:ext>
              </a:extLst>
            </p:cNvPr>
            <p:cNvGrpSpPr/>
            <p:nvPr/>
          </p:nvGrpSpPr>
          <p:grpSpPr>
            <a:xfrm>
              <a:off x="3903773" y="3392457"/>
              <a:ext cx="770782" cy="770782"/>
              <a:chOff x="6749495" y="4755863"/>
              <a:chExt cx="502920" cy="502920"/>
            </a:xfrm>
          </p:grpSpPr>
          <p:sp>
            <p:nvSpPr>
              <p:cNvPr id="61" name="Oval 60">
                <a:extLst>
                  <a:ext uri="{FF2B5EF4-FFF2-40B4-BE49-F238E27FC236}">
                    <a16:creationId xmlns:a16="http://schemas.microsoft.com/office/drawing/2014/main" id="{B19C69F3-7923-304F-874E-1679E8B411DF}"/>
                  </a:ext>
                </a:extLst>
              </p:cNvPr>
              <p:cNvSpPr>
                <a:spLocks noChangeAspect="1"/>
              </p:cNvSpPr>
              <p:nvPr/>
            </p:nvSpPr>
            <p:spPr>
              <a:xfrm>
                <a:off x="6749495"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C50FCEEE-0470-3846-9A3C-694FADF9CB12}"/>
                  </a:ext>
                </a:extLst>
              </p:cNvPr>
              <p:cNvPicPr>
                <a:picLocks noChangeAspect="1"/>
              </p:cNvPicPr>
              <p:nvPr/>
            </p:nvPicPr>
            <p:blipFill>
              <a:blip r:embed="rId8"/>
              <a:stretch>
                <a:fillRect/>
              </a:stretch>
            </p:blipFill>
            <p:spPr>
              <a:xfrm>
                <a:off x="6851981" y="4850096"/>
                <a:ext cx="301752" cy="301752"/>
              </a:xfrm>
              <a:prstGeom prst="rect">
                <a:avLst/>
              </a:prstGeom>
            </p:spPr>
          </p:pic>
        </p:grpSp>
      </p:grpSp>
      <p:grpSp>
        <p:nvGrpSpPr>
          <p:cNvPr id="67" name="Group 66">
            <a:extLst>
              <a:ext uri="{FF2B5EF4-FFF2-40B4-BE49-F238E27FC236}">
                <a16:creationId xmlns:a16="http://schemas.microsoft.com/office/drawing/2014/main" id="{00B65B6C-9B3D-974C-9B7E-92170746246C}"/>
              </a:ext>
            </a:extLst>
          </p:cNvPr>
          <p:cNvGrpSpPr/>
          <p:nvPr/>
        </p:nvGrpSpPr>
        <p:grpSpPr>
          <a:xfrm>
            <a:off x="5626976" y="3397780"/>
            <a:ext cx="765459" cy="923192"/>
            <a:chOff x="5626976" y="3397780"/>
            <a:chExt cx="765459" cy="923192"/>
          </a:xfrm>
        </p:grpSpPr>
        <p:sp>
          <p:nvSpPr>
            <p:cNvPr id="39" name="Shape 576">
              <a:extLst>
                <a:ext uri="{FF2B5EF4-FFF2-40B4-BE49-F238E27FC236}">
                  <a16:creationId xmlns:a16="http://schemas.microsoft.com/office/drawing/2014/main" id="{91ECFBC6-E499-9946-B135-61E9DDA7CC8F}"/>
                </a:ext>
              </a:extLst>
            </p:cNvPr>
            <p:cNvSpPr/>
            <p:nvPr/>
          </p:nvSpPr>
          <p:spPr>
            <a:xfrm>
              <a:off x="5697295" y="4182473"/>
              <a:ext cx="609141"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SENDGRID</a:t>
              </a:r>
            </a:p>
          </p:txBody>
        </p:sp>
        <p:grpSp>
          <p:nvGrpSpPr>
            <p:cNvPr id="64" name="Group 63">
              <a:extLst>
                <a:ext uri="{FF2B5EF4-FFF2-40B4-BE49-F238E27FC236}">
                  <a16:creationId xmlns:a16="http://schemas.microsoft.com/office/drawing/2014/main" id="{F2F44E6A-1A79-234D-883A-1CBBC862FB2C}"/>
                </a:ext>
              </a:extLst>
            </p:cNvPr>
            <p:cNvGrpSpPr/>
            <p:nvPr/>
          </p:nvGrpSpPr>
          <p:grpSpPr>
            <a:xfrm>
              <a:off x="5626976" y="3397780"/>
              <a:ext cx="765459" cy="765459"/>
              <a:chOff x="8581576" y="4755863"/>
              <a:chExt cx="502920" cy="502920"/>
            </a:xfrm>
          </p:grpSpPr>
          <p:sp>
            <p:nvSpPr>
              <p:cNvPr id="65" name="Oval 64">
                <a:extLst>
                  <a:ext uri="{FF2B5EF4-FFF2-40B4-BE49-F238E27FC236}">
                    <a16:creationId xmlns:a16="http://schemas.microsoft.com/office/drawing/2014/main" id="{D54B56B1-67A1-D342-AF71-ECB70CAF83F2}"/>
                  </a:ext>
                </a:extLst>
              </p:cNvPr>
              <p:cNvSpPr>
                <a:spLocks noChangeAspect="1"/>
              </p:cNvSpPr>
              <p:nvPr/>
            </p:nvSpPr>
            <p:spPr>
              <a:xfrm>
                <a:off x="8581576"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Picture 65">
                <a:extLst>
                  <a:ext uri="{FF2B5EF4-FFF2-40B4-BE49-F238E27FC236}">
                    <a16:creationId xmlns:a16="http://schemas.microsoft.com/office/drawing/2014/main" id="{C32D4809-8E99-BC46-8B40-94855CF807DF}"/>
                  </a:ext>
                </a:extLst>
              </p:cNvPr>
              <p:cNvPicPr>
                <a:picLocks noChangeAspect="1"/>
              </p:cNvPicPr>
              <p:nvPr/>
            </p:nvPicPr>
            <p:blipFill>
              <a:blip r:embed="rId9"/>
              <a:stretch>
                <a:fillRect/>
              </a:stretch>
            </p:blipFill>
            <p:spPr>
              <a:xfrm>
                <a:off x="8681398" y="4850096"/>
                <a:ext cx="301752" cy="301752"/>
              </a:xfrm>
              <a:prstGeom prst="rect">
                <a:avLst/>
              </a:prstGeom>
            </p:spPr>
          </p:pic>
        </p:grpSp>
      </p:grpSp>
      <p:grpSp>
        <p:nvGrpSpPr>
          <p:cNvPr id="74" name="Group 73">
            <a:extLst>
              <a:ext uri="{FF2B5EF4-FFF2-40B4-BE49-F238E27FC236}">
                <a16:creationId xmlns:a16="http://schemas.microsoft.com/office/drawing/2014/main" id="{B5E701A6-7A06-AF4F-95F0-DC7E78C957D8}"/>
              </a:ext>
            </a:extLst>
          </p:cNvPr>
          <p:cNvGrpSpPr/>
          <p:nvPr/>
        </p:nvGrpSpPr>
        <p:grpSpPr>
          <a:xfrm>
            <a:off x="7229432" y="2095500"/>
            <a:ext cx="770782" cy="926285"/>
            <a:chOff x="7229432" y="2095500"/>
            <a:chExt cx="770782" cy="926285"/>
          </a:xfrm>
        </p:grpSpPr>
        <p:sp>
          <p:nvSpPr>
            <p:cNvPr id="40" name="Shape 576">
              <a:extLst>
                <a:ext uri="{FF2B5EF4-FFF2-40B4-BE49-F238E27FC236}">
                  <a16:creationId xmlns:a16="http://schemas.microsoft.com/office/drawing/2014/main" id="{20ECE0A4-CD90-5246-AF82-9C75A8E1BFDC}"/>
                </a:ext>
              </a:extLst>
            </p:cNvPr>
            <p:cNvSpPr/>
            <p:nvPr/>
          </p:nvSpPr>
          <p:spPr>
            <a:xfrm>
              <a:off x="7388533" y="2883286"/>
              <a:ext cx="442430"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TWILLO</a:t>
              </a:r>
            </a:p>
          </p:txBody>
        </p:sp>
        <p:grpSp>
          <p:nvGrpSpPr>
            <p:cNvPr id="71" name="Group 70">
              <a:extLst>
                <a:ext uri="{FF2B5EF4-FFF2-40B4-BE49-F238E27FC236}">
                  <a16:creationId xmlns:a16="http://schemas.microsoft.com/office/drawing/2014/main" id="{0B96E46C-2989-3243-B287-EA46A7D93F13}"/>
                </a:ext>
              </a:extLst>
            </p:cNvPr>
            <p:cNvGrpSpPr/>
            <p:nvPr/>
          </p:nvGrpSpPr>
          <p:grpSpPr>
            <a:xfrm>
              <a:off x="7229432" y="2095500"/>
              <a:ext cx="770782" cy="770782"/>
              <a:chOff x="11316481" y="4755863"/>
              <a:chExt cx="502920" cy="502920"/>
            </a:xfrm>
          </p:grpSpPr>
          <p:sp>
            <p:nvSpPr>
              <p:cNvPr id="72" name="Oval 71">
                <a:extLst>
                  <a:ext uri="{FF2B5EF4-FFF2-40B4-BE49-F238E27FC236}">
                    <a16:creationId xmlns:a16="http://schemas.microsoft.com/office/drawing/2014/main" id="{41AFF39E-9BA4-0F43-A7A9-D2BAF5D01921}"/>
                  </a:ext>
                </a:extLst>
              </p:cNvPr>
              <p:cNvSpPr>
                <a:spLocks noChangeAspect="1"/>
              </p:cNvSpPr>
              <p:nvPr/>
            </p:nvSpPr>
            <p:spPr>
              <a:xfrm>
                <a:off x="11316481"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46DFC487-325F-2B44-AD03-1D713606FA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15541" y="4854923"/>
                <a:ext cx="304800" cy="304800"/>
              </a:xfrm>
              <a:prstGeom prst="rect">
                <a:avLst/>
              </a:prstGeom>
            </p:spPr>
          </p:pic>
        </p:grpSp>
      </p:grpSp>
      <p:grpSp>
        <p:nvGrpSpPr>
          <p:cNvPr id="76" name="Group 75">
            <a:extLst>
              <a:ext uri="{FF2B5EF4-FFF2-40B4-BE49-F238E27FC236}">
                <a16:creationId xmlns:a16="http://schemas.microsoft.com/office/drawing/2014/main" id="{928E7C80-D581-3B48-8471-38576102A895}"/>
              </a:ext>
            </a:extLst>
          </p:cNvPr>
          <p:cNvGrpSpPr/>
          <p:nvPr/>
        </p:nvGrpSpPr>
        <p:grpSpPr>
          <a:xfrm>
            <a:off x="495300" y="4769150"/>
            <a:ext cx="788677" cy="1014392"/>
            <a:chOff x="602494" y="6154427"/>
            <a:chExt cx="788677" cy="1014392"/>
          </a:xfrm>
        </p:grpSpPr>
        <p:sp>
          <p:nvSpPr>
            <p:cNvPr id="77" name="Shape 576">
              <a:extLst>
                <a:ext uri="{FF2B5EF4-FFF2-40B4-BE49-F238E27FC236}">
                  <a16:creationId xmlns:a16="http://schemas.microsoft.com/office/drawing/2014/main" id="{B746B90C-4189-1849-BC64-DF722BEE0ED0}"/>
                </a:ext>
              </a:extLst>
            </p:cNvPr>
            <p:cNvSpPr/>
            <p:nvPr/>
          </p:nvSpPr>
          <p:spPr>
            <a:xfrm>
              <a:off x="602494" y="6891820"/>
              <a:ext cx="788677"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BARE METAL </a:t>
              </a:r>
            </a:p>
            <a:p>
              <a:pPr lvl="0">
                <a:defRPr sz="1800" b="0"/>
              </a:pPr>
              <a:r>
                <a:rPr lang="en-US" sz="900" b="1" dirty="0"/>
                <a:t>SERVERS</a:t>
              </a:r>
              <a:endParaRPr sz="900" b="1" dirty="0"/>
            </a:p>
          </p:txBody>
        </p:sp>
        <p:grpSp>
          <p:nvGrpSpPr>
            <p:cNvPr id="78" name="Group 77">
              <a:extLst>
                <a:ext uri="{FF2B5EF4-FFF2-40B4-BE49-F238E27FC236}">
                  <a16:creationId xmlns:a16="http://schemas.microsoft.com/office/drawing/2014/main" id="{D6B59AF3-6FB5-3549-8922-270A54A168A2}"/>
                </a:ext>
              </a:extLst>
            </p:cNvPr>
            <p:cNvGrpSpPr/>
            <p:nvPr/>
          </p:nvGrpSpPr>
          <p:grpSpPr>
            <a:xfrm>
              <a:off x="643214" y="6154427"/>
              <a:ext cx="707232" cy="707232"/>
              <a:chOff x="1258442" y="1084083"/>
              <a:chExt cx="502920" cy="502920"/>
            </a:xfrm>
          </p:grpSpPr>
          <p:sp>
            <p:nvSpPr>
              <p:cNvPr id="79" name="Oval 78">
                <a:extLst>
                  <a:ext uri="{FF2B5EF4-FFF2-40B4-BE49-F238E27FC236}">
                    <a16:creationId xmlns:a16="http://schemas.microsoft.com/office/drawing/2014/main" id="{9919AE06-E27F-9445-A3F0-80FE73681B9B}"/>
                  </a:ext>
                </a:extLst>
              </p:cNvPr>
              <p:cNvSpPr>
                <a:spLocks noChangeAspect="1"/>
              </p:cNvSpPr>
              <p:nvPr/>
            </p:nvSpPr>
            <p:spPr>
              <a:xfrm>
                <a:off x="1258442" y="108408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71852925-CA7F-4749-870C-90AD1E4D121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82902" y="1183143"/>
                <a:ext cx="254000" cy="304800"/>
              </a:xfrm>
              <a:prstGeom prst="rect">
                <a:avLst/>
              </a:prstGeom>
            </p:spPr>
          </p:pic>
        </p:grpSp>
      </p:grpSp>
      <p:grpSp>
        <p:nvGrpSpPr>
          <p:cNvPr id="81" name="Group 80">
            <a:extLst>
              <a:ext uri="{FF2B5EF4-FFF2-40B4-BE49-F238E27FC236}">
                <a16:creationId xmlns:a16="http://schemas.microsoft.com/office/drawing/2014/main" id="{790875F2-307B-5A40-82FC-81213D7F3C28}"/>
              </a:ext>
            </a:extLst>
          </p:cNvPr>
          <p:cNvGrpSpPr/>
          <p:nvPr/>
        </p:nvGrpSpPr>
        <p:grpSpPr>
          <a:xfrm>
            <a:off x="2181308" y="4762500"/>
            <a:ext cx="696174" cy="1034719"/>
            <a:chOff x="4076700" y="6134100"/>
            <a:chExt cx="696174" cy="1034719"/>
          </a:xfrm>
        </p:grpSpPr>
        <p:sp>
          <p:nvSpPr>
            <p:cNvPr id="84" name="Oval 83">
              <a:extLst>
                <a:ext uri="{FF2B5EF4-FFF2-40B4-BE49-F238E27FC236}">
                  <a16:creationId xmlns:a16="http://schemas.microsoft.com/office/drawing/2014/main" id="{F26D3C4F-1318-0447-9F0A-C8B0ED36D46F}"/>
                </a:ext>
              </a:extLst>
            </p:cNvPr>
            <p:cNvSpPr>
              <a:spLocks noChangeAspect="1"/>
            </p:cNvSpPr>
            <p:nvPr/>
          </p:nvSpPr>
          <p:spPr>
            <a:xfrm>
              <a:off x="4076700" y="613410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Shape 576">
              <a:extLst>
                <a:ext uri="{FF2B5EF4-FFF2-40B4-BE49-F238E27FC236}">
                  <a16:creationId xmlns:a16="http://schemas.microsoft.com/office/drawing/2014/main" id="{E8AC9CA0-003D-E743-86D2-D67B4D35FCEC}"/>
                </a:ext>
              </a:extLst>
            </p:cNvPr>
            <p:cNvSpPr/>
            <p:nvPr/>
          </p:nvSpPr>
          <p:spPr>
            <a:xfrm>
              <a:off x="4158689" y="6891820"/>
              <a:ext cx="532197"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a:t>
              </a:r>
            </a:p>
            <a:p>
              <a:pPr lvl="0">
                <a:defRPr sz="1800" b="0"/>
              </a:pPr>
              <a:r>
                <a:rPr lang="en-US" sz="900" b="1" dirty="0"/>
                <a:t>SERVER</a:t>
              </a:r>
            </a:p>
          </p:txBody>
        </p:sp>
      </p:grpSp>
      <p:grpSp>
        <p:nvGrpSpPr>
          <p:cNvPr id="90" name="Group 89">
            <a:extLst>
              <a:ext uri="{FF2B5EF4-FFF2-40B4-BE49-F238E27FC236}">
                <a16:creationId xmlns:a16="http://schemas.microsoft.com/office/drawing/2014/main" id="{74FE84EA-8954-4F4B-9CD1-031471D937CD}"/>
              </a:ext>
            </a:extLst>
          </p:cNvPr>
          <p:cNvGrpSpPr/>
          <p:nvPr/>
        </p:nvGrpSpPr>
        <p:grpSpPr>
          <a:xfrm>
            <a:off x="3756766" y="4786024"/>
            <a:ext cx="942566" cy="1037328"/>
            <a:chOff x="3756766" y="4786024"/>
            <a:chExt cx="942566" cy="1037328"/>
          </a:xfrm>
        </p:grpSpPr>
        <p:sp>
          <p:nvSpPr>
            <p:cNvPr id="41" name="Shape 576">
              <a:extLst>
                <a:ext uri="{FF2B5EF4-FFF2-40B4-BE49-F238E27FC236}">
                  <a16:creationId xmlns:a16="http://schemas.microsoft.com/office/drawing/2014/main" id="{56FB55C6-21BB-9548-BC07-CCC852873557}"/>
                </a:ext>
              </a:extLst>
            </p:cNvPr>
            <p:cNvSpPr/>
            <p:nvPr/>
          </p:nvSpPr>
          <p:spPr>
            <a:xfrm>
              <a:off x="3756766" y="5546353"/>
              <a:ext cx="942566"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WEATHER </a:t>
              </a:r>
            </a:p>
            <a:p>
              <a:pPr lvl="0">
                <a:defRPr sz="1800" b="0"/>
              </a:pPr>
              <a:r>
                <a:rPr lang="en-US" sz="900" b="1" dirty="0"/>
                <a:t>COMPANY DATA</a:t>
              </a:r>
            </a:p>
          </p:txBody>
        </p:sp>
        <p:grpSp>
          <p:nvGrpSpPr>
            <p:cNvPr id="87" name="Group 86">
              <a:extLst>
                <a:ext uri="{FF2B5EF4-FFF2-40B4-BE49-F238E27FC236}">
                  <a16:creationId xmlns:a16="http://schemas.microsoft.com/office/drawing/2014/main" id="{2FE988DC-04F2-A84D-B193-51EF6621E56D}"/>
                </a:ext>
              </a:extLst>
            </p:cNvPr>
            <p:cNvGrpSpPr/>
            <p:nvPr/>
          </p:nvGrpSpPr>
          <p:grpSpPr>
            <a:xfrm>
              <a:off x="3904174" y="4786024"/>
              <a:ext cx="720519" cy="720519"/>
              <a:chOff x="2170714" y="4755863"/>
              <a:chExt cx="502920" cy="502920"/>
            </a:xfrm>
          </p:grpSpPr>
          <p:sp>
            <p:nvSpPr>
              <p:cNvPr id="88" name="Oval 87">
                <a:extLst>
                  <a:ext uri="{FF2B5EF4-FFF2-40B4-BE49-F238E27FC236}">
                    <a16:creationId xmlns:a16="http://schemas.microsoft.com/office/drawing/2014/main" id="{1F1FA01D-AA53-174D-8C1F-E2DD1144383A}"/>
                  </a:ext>
                </a:extLst>
              </p:cNvPr>
              <p:cNvSpPr>
                <a:spLocks noChangeAspect="1"/>
              </p:cNvSpPr>
              <p:nvPr/>
            </p:nvSpPr>
            <p:spPr>
              <a:xfrm>
                <a:off x="2170714"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DAD185FB-8797-C84A-AC0F-FF276A71C68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70216" y="4880323"/>
                <a:ext cx="304800" cy="254000"/>
              </a:xfrm>
              <a:prstGeom prst="rect">
                <a:avLst/>
              </a:prstGeom>
            </p:spPr>
          </p:pic>
        </p:grpSp>
      </p:grpSp>
      <p:grpSp>
        <p:nvGrpSpPr>
          <p:cNvPr id="94" name="Group 93">
            <a:extLst>
              <a:ext uri="{FF2B5EF4-FFF2-40B4-BE49-F238E27FC236}">
                <a16:creationId xmlns:a16="http://schemas.microsoft.com/office/drawing/2014/main" id="{EB806AD0-F6F1-6442-85C2-0D826F7732D9}"/>
              </a:ext>
            </a:extLst>
          </p:cNvPr>
          <p:cNvGrpSpPr/>
          <p:nvPr/>
        </p:nvGrpSpPr>
        <p:grpSpPr>
          <a:xfrm>
            <a:off x="6949313" y="3413191"/>
            <a:ext cx="1320874" cy="1069330"/>
            <a:chOff x="6949313" y="3413191"/>
            <a:chExt cx="1320874" cy="1069330"/>
          </a:xfrm>
        </p:grpSpPr>
        <p:sp>
          <p:nvSpPr>
            <p:cNvPr id="42" name="Shape 576">
              <a:extLst>
                <a:ext uri="{FF2B5EF4-FFF2-40B4-BE49-F238E27FC236}">
                  <a16:creationId xmlns:a16="http://schemas.microsoft.com/office/drawing/2014/main" id="{0DEC7FCC-AD36-DA48-9EAF-9CED84917BFC}"/>
                </a:ext>
              </a:extLst>
            </p:cNvPr>
            <p:cNvSpPr/>
            <p:nvPr/>
          </p:nvSpPr>
          <p:spPr>
            <a:xfrm>
              <a:off x="6949313" y="4205522"/>
              <a:ext cx="1320874"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DYNAMIC DASHBOARD</a:t>
              </a:r>
            </a:p>
            <a:p>
              <a:pPr lvl="0">
                <a:defRPr sz="1800" b="0"/>
              </a:pPr>
              <a:r>
                <a:rPr lang="en-US" sz="900" b="1" dirty="0"/>
                <a:t> EMBEDDED</a:t>
              </a:r>
            </a:p>
          </p:txBody>
        </p:sp>
        <p:grpSp>
          <p:nvGrpSpPr>
            <p:cNvPr id="91" name="Group 90">
              <a:extLst>
                <a:ext uri="{FF2B5EF4-FFF2-40B4-BE49-F238E27FC236}">
                  <a16:creationId xmlns:a16="http://schemas.microsoft.com/office/drawing/2014/main" id="{8E0F6382-D015-3E4A-98DF-8E001C3BC801}"/>
                </a:ext>
              </a:extLst>
            </p:cNvPr>
            <p:cNvGrpSpPr/>
            <p:nvPr/>
          </p:nvGrpSpPr>
          <p:grpSpPr>
            <a:xfrm>
              <a:off x="7256459" y="3413191"/>
              <a:ext cx="754559" cy="754559"/>
              <a:chOff x="6749495" y="3837918"/>
              <a:chExt cx="502920" cy="502920"/>
            </a:xfrm>
          </p:grpSpPr>
          <p:sp>
            <p:nvSpPr>
              <p:cNvPr id="92" name="Oval 91">
                <a:extLst>
                  <a:ext uri="{FF2B5EF4-FFF2-40B4-BE49-F238E27FC236}">
                    <a16:creationId xmlns:a16="http://schemas.microsoft.com/office/drawing/2014/main" id="{642F2CB6-ABCB-9049-BFEA-B9A2DE8A3F06}"/>
                  </a:ext>
                </a:extLst>
              </p:cNvPr>
              <p:cNvSpPr>
                <a:spLocks noChangeAspect="1"/>
              </p:cNvSpPr>
              <p:nvPr/>
            </p:nvSpPr>
            <p:spPr>
              <a:xfrm>
                <a:off x="6749495"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a:extLst>
                  <a:ext uri="{FF2B5EF4-FFF2-40B4-BE49-F238E27FC236}">
                    <a16:creationId xmlns:a16="http://schemas.microsoft.com/office/drawing/2014/main" id="{C2DE1852-E54A-4F42-A2CD-89A7F8ED276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48555" y="3968728"/>
                <a:ext cx="304800" cy="241300"/>
              </a:xfrm>
              <a:prstGeom prst="rect">
                <a:avLst/>
              </a:prstGeom>
            </p:spPr>
          </p:pic>
        </p:grpSp>
      </p:grpSp>
      <p:grpSp>
        <p:nvGrpSpPr>
          <p:cNvPr id="101" name="Group 100">
            <a:extLst>
              <a:ext uri="{FF2B5EF4-FFF2-40B4-BE49-F238E27FC236}">
                <a16:creationId xmlns:a16="http://schemas.microsoft.com/office/drawing/2014/main" id="{793479F8-CD4E-7F4E-936D-FBB8DC237AA2}"/>
              </a:ext>
            </a:extLst>
          </p:cNvPr>
          <p:cNvGrpSpPr/>
          <p:nvPr/>
        </p:nvGrpSpPr>
        <p:grpSpPr>
          <a:xfrm>
            <a:off x="5639616" y="4769150"/>
            <a:ext cx="722947" cy="878216"/>
            <a:chOff x="5639616" y="4769150"/>
            <a:chExt cx="722947" cy="878216"/>
          </a:xfrm>
        </p:grpSpPr>
        <p:sp>
          <p:nvSpPr>
            <p:cNvPr id="43" name="Shape 576">
              <a:extLst>
                <a:ext uri="{FF2B5EF4-FFF2-40B4-BE49-F238E27FC236}">
                  <a16:creationId xmlns:a16="http://schemas.microsoft.com/office/drawing/2014/main" id="{00B4EA4A-2EA2-BD48-9856-E4B18F5435CC}"/>
                </a:ext>
              </a:extLst>
            </p:cNvPr>
            <p:cNvSpPr/>
            <p:nvPr/>
          </p:nvSpPr>
          <p:spPr>
            <a:xfrm>
              <a:off x="5927596" y="5508867"/>
              <a:ext cx="230833"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a:t>
              </a:r>
            </a:p>
          </p:txBody>
        </p:sp>
        <p:grpSp>
          <p:nvGrpSpPr>
            <p:cNvPr id="95" name="Group 94">
              <a:extLst>
                <a:ext uri="{FF2B5EF4-FFF2-40B4-BE49-F238E27FC236}">
                  <a16:creationId xmlns:a16="http://schemas.microsoft.com/office/drawing/2014/main" id="{1E7E34DD-14E0-F248-83C7-E54BA9CA6FA9}"/>
                </a:ext>
              </a:extLst>
            </p:cNvPr>
            <p:cNvGrpSpPr/>
            <p:nvPr/>
          </p:nvGrpSpPr>
          <p:grpSpPr>
            <a:xfrm>
              <a:off x="5639616" y="4769150"/>
              <a:ext cx="722947" cy="722947"/>
              <a:chOff x="3093786" y="3837918"/>
              <a:chExt cx="502920" cy="502920"/>
            </a:xfrm>
          </p:grpSpPr>
          <p:sp>
            <p:nvSpPr>
              <p:cNvPr id="96" name="Oval 95">
                <a:extLst>
                  <a:ext uri="{FF2B5EF4-FFF2-40B4-BE49-F238E27FC236}">
                    <a16:creationId xmlns:a16="http://schemas.microsoft.com/office/drawing/2014/main" id="{B486D54F-7D4D-494C-BA7D-DDC21F9C97AC}"/>
                  </a:ext>
                </a:extLst>
              </p:cNvPr>
              <p:cNvSpPr>
                <a:spLocks noChangeAspect="1"/>
              </p:cNvSpPr>
              <p:nvPr/>
            </p:nvSpPr>
            <p:spPr>
              <a:xfrm>
                <a:off x="3093786"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96">
                <a:extLst>
                  <a:ext uri="{FF2B5EF4-FFF2-40B4-BE49-F238E27FC236}">
                    <a16:creationId xmlns:a16="http://schemas.microsoft.com/office/drawing/2014/main" id="{E10A25F9-116D-554D-A80F-31F8BC81BFD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86939" y="3936978"/>
                <a:ext cx="304800" cy="304800"/>
              </a:xfrm>
              <a:prstGeom prst="rect">
                <a:avLst/>
              </a:prstGeom>
            </p:spPr>
          </p:pic>
        </p:grpSp>
      </p:grpSp>
      <p:grpSp>
        <p:nvGrpSpPr>
          <p:cNvPr id="121" name="Group 120">
            <a:extLst>
              <a:ext uri="{FF2B5EF4-FFF2-40B4-BE49-F238E27FC236}">
                <a16:creationId xmlns:a16="http://schemas.microsoft.com/office/drawing/2014/main" id="{85248B7D-9D21-1345-8897-4DD3F32D2FAD}"/>
              </a:ext>
            </a:extLst>
          </p:cNvPr>
          <p:cNvGrpSpPr/>
          <p:nvPr/>
        </p:nvGrpSpPr>
        <p:grpSpPr>
          <a:xfrm>
            <a:off x="7237312" y="4769150"/>
            <a:ext cx="763029" cy="1028068"/>
            <a:chOff x="7237312" y="4769150"/>
            <a:chExt cx="763029" cy="1028068"/>
          </a:xfrm>
        </p:grpSpPr>
        <p:sp>
          <p:nvSpPr>
            <p:cNvPr id="44" name="Shape 576">
              <a:extLst>
                <a:ext uri="{FF2B5EF4-FFF2-40B4-BE49-F238E27FC236}">
                  <a16:creationId xmlns:a16="http://schemas.microsoft.com/office/drawing/2014/main" id="{579FDB5E-D4C4-074B-88ED-8F2FDDB74700}"/>
                </a:ext>
              </a:extLst>
            </p:cNvPr>
            <p:cNvSpPr/>
            <p:nvPr/>
          </p:nvSpPr>
          <p:spPr>
            <a:xfrm>
              <a:off x="7237312" y="5520219"/>
              <a:ext cx="76302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 </a:t>
              </a:r>
            </a:p>
            <a:p>
              <a:pPr lvl="0">
                <a:defRPr sz="1800" b="0"/>
              </a:pPr>
              <a:r>
                <a:rPr lang="en-US" sz="900" b="1" dirty="0"/>
                <a:t>WAREHOUSE</a:t>
              </a:r>
            </a:p>
          </p:txBody>
        </p:sp>
        <p:grpSp>
          <p:nvGrpSpPr>
            <p:cNvPr id="102" name="Group 101">
              <a:extLst>
                <a:ext uri="{FF2B5EF4-FFF2-40B4-BE49-F238E27FC236}">
                  <a16:creationId xmlns:a16="http://schemas.microsoft.com/office/drawing/2014/main" id="{2F3C0507-7AC3-4F4A-A03F-3E184D00A514}"/>
                </a:ext>
              </a:extLst>
            </p:cNvPr>
            <p:cNvGrpSpPr/>
            <p:nvPr/>
          </p:nvGrpSpPr>
          <p:grpSpPr>
            <a:xfrm>
              <a:off x="7261809" y="4769150"/>
              <a:ext cx="722376" cy="722376"/>
              <a:chOff x="4898460" y="3837918"/>
              <a:chExt cx="502920" cy="502920"/>
            </a:xfrm>
          </p:grpSpPr>
          <p:sp>
            <p:nvSpPr>
              <p:cNvPr id="103" name="Oval 102">
                <a:extLst>
                  <a:ext uri="{FF2B5EF4-FFF2-40B4-BE49-F238E27FC236}">
                    <a16:creationId xmlns:a16="http://schemas.microsoft.com/office/drawing/2014/main" id="{F4FCF22F-900F-B84C-A5C1-11B95F8C63B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4" name="Picture 103">
                <a:extLst>
                  <a:ext uri="{FF2B5EF4-FFF2-40B4-BE49-F238E27FC236}">
                    <a16:creationId xmlns:a16="http://schemas.microsoft.com/office/drawing/2014/main" id="{4FCFECAB-2801-AA49-A236-CD60A3AD0B5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994615" y="3936978"/>
                <a:ext cx="304800" cy="304800"/>
              </a:xfrm>
              <a:prstGeom prst="rect">
                <a:avLst/>
              </a:prstGeom>
            </p:spPr>
          </p:pic>
        </p:grpSp>
      </p:grpSp>
      <p:grpSp>
        <p:nvGrpSpPr>
          <p:cNvPr id="122" name="Group 121">
            <a:extLst>
              <a:ext uri="{FF2B5EF4-FFF2-40B4-BE49-F238E27FC236}">
                <a16:creationId xmlns:a16="http://schemas.microsoft.com/office/drawing/2014/main" id="{3A288052-4FB5-5F49-B0AD-F5687F2329A1}"/>
              </a:ext>
            </a:extLst>
          </p:cNvPr>
          <p:cNvGrpSpPr/>
          <p:nvPr/>
        </p:nvGrpSpPr>
        <p:grpSpPr>
          <a:xfrm>
            <a:off x="364545" y="6134100"/>
            <a:ext cx="1045158" cy="1049043"/>
            <a:chOff x="364545" y="6134100"/>
            <a:chExt cx="1045158" cy="1049043"/>
          </a:xfrm>
        </p:grpSpPr>
        <p:grpSp>
          <p:nvGrpSpPr>
            <p:cNvPr id="106" name="Group 105">
              <a:extLst>
                <a:ext uri="{FF2B5EF4-FFF2-40B4-BE49-F238E27FC236}">
                  <a16:creationId xmlns:a16="http://schemas.microsoft.com/office/drawing/2014/main" id="{8541BFB7-4269-3E41-9196-93415D37FBC9}"/>
                </a:ext>
              </a:extLst>
            </p:cNvPr>
            <p:cNvGrpSpPr>
              <a:grpSpLocks noChangeAspect="1"/>
            </p:cNvGrpSpPr>
            <p:nvPr/>
          </p:nvGrpSpPr>
          <p:grpSpPr>
            <a:xfrm>
              <a:off x="515209" y="6134100"/>
              <a:ext cx="722376" cy="722376"/>
              <a:chOff x="4898460" y="3837918"/>
              <a:chExt cx="502920" cy="502920"/>
            </a:xfrm>
          </p:grpSpPr>
          <p:sp>
            <p:nvSpPr>
              <p:cNvPr id="107" name="Oval 106">
                <a:extLst>
                  <a:ext uri="{FF2B5EF4-FFF2-40B4-BE49-F238E27FC236}">
                    <a16:creationId xmlns:a16="http://schemas.microsoft.com/office/drawing/2014/main" id="{AEA36003-5040-F14D-B04F-7BCF20F8971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8" name="Picture 107">
                <a:extLst>
                  <a:ext uri="{FF2B5EF4-FFF2-40B4-BE49-F238E27FC236}">
                    <a16:creationId xmlns:a16="http://schemas.microsoft.com/office/drawing/2014/main" id="{A514FA3F-7735-FC4B-A461-98B306F71F5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97520" y="3931191"/>
                <a:ext cx="304800" cy="304800"/>
              </a:xfrm>
              <a:prstGeom prst="rect">
                <a:avLst/>
              </a:prstGeom>
            </p:spPr>
          </p:pic>
        </p:grpSp>
        <p:sp>
          <p:nvSpPr>
            <p:cNvPr id="109" name="Shape 576">
              <a:extLst>
                <a:ext uri="{FF2B5EF4-FFF2-40B4-BE49-F238E27FC236}">
                  <a16:creationId xmlns:a16="http://schemas.microsoft.com/office/drawing/2014/main" id="{C38DCEFE-C5DB-2C46-9186-452A1E7BC75E}"/>
                </a:ext>
              </a:extLst>
            </p:cNvPr>
            <p:cNvSpPr/>
            <p:nvPr/>
          </p:nvSpPr>
          <p:spPr>
            <a:xfrm>
              <a:off x="364545" y="6906144"/>
              <a:ext cx="1045158"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WEBSPHERE APP </a:t>
              </a:r>
            </a:p>
            <a:p>
              <a:pPr lvl="0">
                <a:defRPr sz="1800" b="0"/>
              </a:pPr>
              <a:r>
                <a:rPr lang="en-US" sz="900" b="1" dirty="0"/>
                <a:t>SERVER</a:t>
              </a:r>
            </a:p>
          </p:txBody>
        </p:sp>
      </p:grpSp>
      <p:grpSp>
        <p:nvGrpSpPr>
          <p:cNvPr id="131" name="Group 130">
            <a:extLst>
              <a:ext uri="{FF2B5EF4-FFF2-40B4-BE49-F238E27FC236}">
                <a16:creationId xmlns:a16="http://schemas.microsoft.com/office/drawing/2014/main" id="{02A38D1B-A536-784E-9ACC-868E20691A41}"/>
              </a:ext>
            </a:extLst>
          </p:cNvPr>
          <p:cNvGrpSpPr/>
          <p:nvPr/>
        </p:nvGrpSpPr>
        <p:grpSpPr>
          <a:xfrm>
            <a:off x="2217621" y="6165631"/>
            <a:ext cx="718145" cy="896219"/>
            <a:chOff x="2217621" y="6165631"/>
            <a:chExt cx="718145" cy="896219"/>
          </a:xfrm>
        </p:grpSpPr>
        <p:grpSp>
          <p:nvGrpSpPr>
            <p:cNvPr id="126" name="Group 125">
              <a:extLst>
                <a:ext uri="{FF2B5EF4-FFF2-40B4-BE49-F238E27FC236}">
                  <a16:creationId xmlns:a16="http://schemas.microsoft.com/office/drawing/2014/main" id="{50AC352C-F662-FB4B-806C-B858784C2A29}"/>
                </a:ext>
              </a:extLst>
            </p:cNvPr>
            <p:cNvGrpSpPr/>
            <p:nvPr/>
          </p:nvGrpSpPr>
          <p:grpSpPr>
            <a:xfrm>
              <a:off x="2217621" y="6165631"/>
              <a:ext cx="718145" cy="896219"/>
              <a:chOff x="4065716" y="6134100"/>
              <a:chExt cx="718145" cy="896219"/>
            </a:xfrm>
          </p:grpSpPr>
          <p:sp>
            <p:nvSpPr>
              <p:cNvPr id="129" name="Oval 128">
                <a:extLst>
                  <a:ext uri="{FF2B5EF4-FFF2-40B4-BE49-F238E27FC236}">
                    <a16:creationId xmlns:a16="http://schemas.microsoft.com/office/drawing/2014/main" id="{70034A56-430B-A640-8954-1CBB4DA5C0D0}"/>
                  </a:ext>
                </a:extLst>
              </p:cNvPr>
              <p:cNvSpPr>
                <a:spLocks noChangeAspect="1"/>
              </p:cNvSpPr>
              <p:nvPr/>
            </p:nvSpPr>
            <p:spPr>
              <a:xfrm>
                <a:off x="4076700" y="613410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Shape 576">
                <a:extLst>
                  <a:ext uri="{FF2B5EF4-FFF2-40B4-BE49-F238E27FC236}">
                    <a16:creationId xmlns:a16="http://schemas.microsoft.com/office/drawing/2014/main" id="{B6F798B4-9476-824D-B7C9-D46A01175056}"/>
                  </a:ext>
                </a:extLst>
              </p:cNvPr>
              <p:cNvSpPr/>
              <p:nvPr/>
            </p:nvSpPr>
            <p:spPr>
              <a:xfrm>
                <a:off x="4065716" y="6891820"/>
                <a:ext cx="718145"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CONGNITIVE</a:t>
                </a:r>
              </a:p>
            </p:txBody>
          </p:sp>
        </p:grpSp>
        <p:pic>
          <p:nvPicPr>
            <p:cNvPr id="124" name="Picture 123">
              <a:extLst>
                <a:ext uri="{FF2B5EF4-FFF2-40B4-BE49-F238E27FC236}">
                  <a16:creationId xmlns:a16="http://schemas.microsoft.com/office/drawing/2014/main" id="{737796EA-A6B7-4F46-82F3-7E17BFF70B4F}"/>
                </a:ext>
              </a:extLst>
            </p:cNvPr>
            <p:cNvPicPr>
              <a:picLocks noChangeAspect="1"/>
            </p:cNvPicPr>
            <p:nvPr/>
          </p:nvPicPr>
          <p:blipFill>
            <a:blip r:embed="rId17"/>
            <a:stretch>
              <a:fillRect/>
            </a:stretch>
          </p:blipFill>
          <p:spPr>
            <a:xfrm>
              <a:off x="2344803" y="6273888"/>
              <a:ext cx="460576" cy="460576"/>
            </a:xfrm>
            <a:prstGeom prst="rect">
              <a:avLst/>
            </a:prstGeom>
          </p:spPr>
        </p:pic>
      </p:grpSp>
      <p:grpSp>
        <p:nvGrpSpPr>
          <p:cNvPr id="98" name="Group 97">
            <a:extLst>
              <a:ext uri="{FF2B5EF4-FFF2-40B4-BE49-F238E27FC236}">
                <a16:creationId xmlns:a16="http://schemas.microsoft.com/office/drawing/2014/main" id="{486D32B8-FEFB-CA4C-B3E4-BD07CF861561}"/>
              </a:ext>
            </a:extLst>
          </p:cNvPr>
          <p:cNvGrpSpPr/>
          <p:nvPr/>
        </p:nvGrpSpPr>
        <p:grpSpPr>
          <a:xfrm>
            <a:off x="3926264" y="6165631"/>
            <a:ext cx="696174" cy="696174"/>
            <a:chOff x="3623540" y="4779824"/>
            <a:chExt cx="696174" cy="696174"/>
          </a:xfrm>
        </p:grpSpPr>
        <p:sp>
          <p:nvSpPr>
            <p:cNvPr id="99" name="Oval 98">
              <a:extLst>
                <a:ext uri="{FF2B5EF4-FFF2-40B4-BE49-F238E27FC236}">
                  <a16:creationId xmlns:a16="http://schemas.microsoft.com/office/drawing/2014/main" id="{E2D78366-48D8-E540-B286-CC5373BB3E7A}"/>
                </a:ext>
              </a:extLst>
            </p:cNvPr>
            <p:cNvSpPr>
              <a:spLocks noChangeAspect="1"/>
            </p:cNvSpPr>
            <p:nvPr/>
          </p:nvSpPr>
          <p:spPr>
            <a:xfrm>
              <a:off x="3623540" y="4779824"/>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0" name="Picture 99">
              <a:extLst>
                <a:ext uri="{FF2B5EF4-FFF2-40B4-BE49-F238E27FC236}">
                  <a16:creationId xmlns:a16="http://schemas.microsoft.com/office/drawing/2014/main" id="{A1A4691C-C64F-1B4D-96BE-258DBB3CA1C7}"/>
                </a:ext>
              </a:extLst>
            </p:cNvPr>
            <p:cNvPicPr>
              <a:picLocks noChangeAspect="1"/>
            </p:cNvPicPr>
            <p:nvPr/>
          </p:nvPicPr>
          <p:blipFill>
            <a:blip r:embed="rId18"/>
            <a:stretch>
              <a:fillRect/>
            </a:stretch>
          </p:blipFill>
          <p:spPr>
            <a:xfrm>
              <a:off x="3685343" y="4864840"/>
              <a:ext cx="572567" cy="526142"/>
            </a:xfrm>
            <a:prstGeom prst="rect">
              <a:avLst/>
            </a:prstGeom>
          </p:spPr>
        </p:pic>
      </p:grpSp>
      <p:sp>
        <p:nvSpPr>
          <p:cNvPr id="110" name="Shape 576">
            <a:extLst>
              <a:ext uri="{FF2B5EF4-FFF2-40B4-BE49-F238E27FC236}">
                <a16:creationId xmlns:a16="http://schemas.microsoft.com/office/drawing/2014/main" id="{FF30B009-B5CD-6843-AA1A-BFEE55D00FF3}"/>
              </a:ext>
            </a:extLst>
          </p:cNvPr>
          <p:cNvSpPr/>
          <p:nvPr/>
        </p:nvSpPr>
        <p:spPr>
          <a:xfrm>
            <a:off x="3748564" y="6906143"/>
            <a:ext cx="105157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INTERNET </a:t>
            </a:r>
          </a:p>
          <a:p>
            <a:pPr lvl="0">
              <a:defRPr sz="1800" b="0"/>
            </a:pPr>
            <a:r>
              <a:rPr lang="en-US" sz="900" b="1" dirty="0"/>
              <a:t>SERVICES</a:t>
            </a:r>
          </a:p>
        </p:txBody>
      </p:sp>
      <p:pic>
        <p:nvPicPr>
          <p:cNvPr id="115" name="Picture 114">
            <a:extLst>
              <a:ext uri="{FF2B5EF4-FFF2-40B4-BE49-F238E27FC236}">
                <a16:creationId xmlns:a16="http://schemas.microsoft.com/office/drawing/2014/main" id="{2823AFB3-3596-144E-9BDB-FCDB9A0D0FDF}"/>
              </a:ext>
            </a:extLst>
          </p:cNvPr>
          <p:cNvPicPr>
            <a:picLocks noChangeAspect="1"/>
          </p:cNvPicPr>
          <p:nvPr/>
        </p:nvPicPr>
        <p:blipFill>
          <a:blip r:embed="rId19"/>
          <a:stretch>
            <a:fillRect/>
          </a:stretch>
        </p:blipFill>
        <p:spPr>
          <a:xfrm>
            <a:off x="2271607" y="4853916"/>
            <a:ext cx="515575" cy="473772"/>
          </a:xfrm>
          <a:prstGeom prst="rect">
            <a:avLst/>
          </a:prstGeom>
        </p:spPr>
      </p:pic>
    </p:spTree>
    <p:extLst>
      <p:ext uri="{BB962C8B-B14F-4D97-AF65-F5344CB8AC3E}">
        <p14:creationId xmlns:p14="http://schemas.microsoft.com/office/powerpoint/2010/main" val="187502620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88653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Architecture Background Example</a:t>
            </a:r>
            <a:r>
              <a:rPr lang="en-US" dirty="0"/>
              <a:t> </a:t>
            </a:r>
            <a:r>
              <a:rPr lang="en-US" sz="2400" dirty="0"/>
              <a:t>Template</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 name="TextBox 7"/>
          <p:cNvSpPr txBox="1"/>
          <p:nvPr/>
        </p:nvSpPr>
        <p:spPr>
          <a:xfrm>
            <a:off x="320192" y="1979962"/>
            <a:ext cx="8496300"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following backgrounds are for creating architectural backgrounds.</a:t>
            </a:r>
          </a:p>
          <a:p>
            <a:pPr marL="285750" indent="-285750" algn="l" rtl="0" hangingPunct="0">
              <a:buFont typeface="Arial" charset="0"/>
              <a:buChar char="•"/>
            </a:pPr>
            <a:endParaRPr lang="en-US" sz="1400" dirty="0">
              <a:solidFill>
                <a:srgbClr val="000000"/>
              </a:solidFill>
              <a:latin typeface="Helvetica" charset="0"/>
              <a:ea typeface="Helvetica" charset="0"/>
              <a:cs typeface="Helvetica" charset="0"/>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cross boundary box on the bottom is for components like Security, Governance and DevOps that support multiple tiers.</a:t>
            </a:r>
          </a:p>
          <a:p>
            <a:pPr algn="l" rtl="0" hangingPunct="0"/>
            <a:endParaRPr lang="en-US" sz="1400" dirty="0">
              <a:solidFill>
                <a:srgbClr val="000000"/>
              </a:solidFill>
              <a:latin typeface="Helvetica" charset="0"/>
              <a:ea typeface="Helvetica" charset="0"/>
              <a:cs typeface="Helvetica" charset="0"/>
            </a:endParaRPr>
          </a:p>
        </p:txBody>
      </p:sp>
      <p:sp>
        <p:nvSpPr>
          <p:cNvPr id="9" name="TextBox 8"/>
          <p:cNvSpPr txBox="1"/>
          <p:nvPr/>
        </p:nvSpPr>
        <p:spPr>
          <a:xfrm>
            <a:off x="7397114" y="81280"/>
            <a:ext cx="1469073"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i="0" u="none" strike="noStrike" cap="none" spc="0" normalizeH="0" baseline="0" dirty="0">
                <a:ln>
                  <a:noFill/>
                </a:ln>
                <a:solidFill>
                  <a:srgbClr val="000000"/>
                </a:solidFill>
                <a:effectLst/>
                <a:uFillTx/>
                <a:latin typeface="+mn-lt"/>
                <a:ea typeface="+mn-ea"/>
                <a:cs typeface="+mn-cs"/>
                <a:sym typeface="Helvetica Light"/>
              </a:rPr>
              <a:t>February 7th 2018</a:t>
            </a:r>
          </a:p>
        </p:txBody>
      </p:sp>
      <p:graphicFrame>
        <p:nvGraphicFramePr>
          <p:cNvPr id="4" name="Table 3">
            <a:extLst>
              <a:ext uri="{FF2B5EF4-FFF2-40B4-BE49-F238E27FC236}">
                <a16:creationId xmlns:a16="http://schemas.microsoft.com/office/drawing/2014/main" id="{DDDE74B6-75E5-914B-8B4A-BEB06530D2CE}"/>
              </a:ext>
            </a:extLst>
          </p:cNvPr>
          <p:cNvGraphicFramePr>
            <a:graphicFrameLocks noGrp="1"/>
          </p:cNvGraphicFramePr>
          <p:nvPr>
            <p:extLst>
              <p:ext uri="{D42A27DB-BD31-4B8C-83A1-F6EECF244321}">
                <p14:modId xmlns:p14="http://schemas.microsoft.com/office/powerpoint/2010/main" val="4275836749"/>
              </p:ext>
            </p:extLst>
          </p:nvPr>
        </p:nvGraphicFramePr>
        <p:xfrm>
          <a:off x="2425148" y="3437968"/>
          <a:ext cx="5208104" cy="3413760"/>
        </p:xfrm>
        <a:graphic>
          <a:graphicData uri="http://schemas.openxmlformats.org/drawingml/2006/table">
            <a:tbl>
              <a:tblPr firstRow="1" bandRow="1">
                <a:tableStyleId>{5940675A-B579-460E-94D1-54222C63F5DA}</a:tableStyleId>
              </a:tblPr>
              <a:tblGrid>
                <a:gridCol w="1182756">
                  <a:extLst>
                    <a:ext uri="{9D8B030D-6E8A-4147-A177-3AD203B41FA5}">
                      <a16:colId xmlns:a16="http://schemas.microsoft.com/office/drawing/2014/main" val="2746145826"/>
                    </a:ext>
                  </a:extLst>
                </a:gridCol>
                <a:gridCol w="4025348">
                  <a:extLst>
                    <a:ext uri="{9D8B030D-6E8A-4147-A177-3AD203B41FA5}">
                      <a16:colId xmlns:a16="http://schemas.microsoft.com/office/drawing/2014/main" val="3182330725"/>
                    </a:ext>
                  </a:extLst>
                </a:gridCol>
              </a:tblGrid>
              <a:tr h="1039942">
                <a:tc>
                  <a:txBody>
                    <a:bodyPr/>
                    <a:lstStyle/>
                    <a:p>
                      <a:pPr algn="ctr"/>
                      <a:r>
                        <a:rPr lang="en-US" b="1" dirty="0"/>
                        <a:t>PAGE 29</a:t>
                      </a:r>
                    </a:p>
                  </a:txBody>
                  <a:tcPr anchor="ctr">
                    <a:solidFill>
                      <a:schemeClr val="accent1">
                        <a:lumMod val="20000"/>
                        <a:lumOff val="80000"/>
                      </a:schemeClr>
                    </a:solidFill>
                  </a:tcPr>
                </a:tc>
                <a:tc>
                  <a:txBody>
                    <a:bodyPr/>
                    <a:lstStyle/>
                    <a:p>
                      <a:pPr marL="285750" indent="-285750" algn="l">
                        <a:buFontTx/>
                        <a:buChar char="-"/>
                      </a:pPr>
                      <a:r>
                        <a:rPr lang="en-US" b="1" dirty="0" err="1"/>
                        <a:t>Microservices</a:t>
                      </a:r>
                      <a:endParaRPr lang="en-US" b="1" dirty="0"/>
                    </a:p>
                    <a:p>
                      <a:pPr marL="285750" indent="-285750" algn="l">
                        <a:buFontTx/>
                        <a:buChar char="-"/>
                      </a:pPr>
                      <a:r>
                        <a:rPr lang="en-US" b="1" dirty="0"/>
                        <a:t>Data &amp; Analytics</a:t>
                      </a:r>
                    </a:p>
                    <a:p>
                      <a:pPr marL="285750" indent="-285750" algn="l">
                        <a:buFontTx/>
                        <a:buChar char="-"/>
                      </a:pPr>
                      <a:r>
                        <a:rPr lang="en-US" b="1" dirty="0"/>
                        <a:t>DevOps</a:t>
                      </a:r>
                    </a:p>
                    <a:p>
                      <a:pPr marL="285750" indent="-285750" algn="l">
                        <a:buFontTx/>
                        <a:buChar char="-"/>
                      </a:pPr>
                      <a:r>
                        <a:rPr lang="en-US" b="1" dirty="0"/>
                        <a:t>Mobile</a:t>
                      </a:r>
                    </a:p>
                    <a:p>
                      <a:pPr marL="285750" indent="-285750" algn="l">
                        <a:buFontTx/>
                        <a:buChar char="-"/>
                      </a:pPr>
                      <a:r>
                        <a:rPr lang="en-US" b="1" dirty="0"/>
                        <a:t>e-Commerce</a:t>
                      </a:r>
                    </a:p>
                  </a:txBody>
                  <a:tcPr anchor="ctr">
                    <a:solidFill>
                      <a:schemeClr val="accent1">
                        <a:lumMod val="20000"/>
                        <a:lumOff val="80000"/>
                      </a:schemeClr>
                    </a:solidFill>
                  </a:tcPr>
                </a:tc>
                <a:extLst>
                  <a:ext uri="{0D108BD9-81ED-4DB2-BD59-A6C34878D82A}">
                    <a16:rowId xmlns:a16="http://schemas.microsoft.com/office/drawing/2014/main" val="2024762104"/>
                  </a:ext>
                </a:extLst>
              </a:tr>
              <a:tr h="302139">
                <a:tc>
                  <a:txBody>
                    <a:bodyPr/>
                    <a:lstStyle/>
                    <a:p>
                      <a:pPr algn="ctr"/>
                      <a:r>
                        <a:rPr lang="en-US" b="1" dirty="0"/>
                        <a:t>PAGE 30</a:t>
                      </a:r>
                    </a:p>
                  </a:txBody>
                  <a:tcPr anchor="ctr">
                    <a:solidFill>
                      <a:schemeClr val="accent2">
                        <a:lumMod val="20000"/>
                        <a:lumOff val="80000"/>
                      </a:schemeClr>
                    </a:solidFill>
                  </a:tcPr>
                </a:tc>
                <a:tc>
                  <a:txBody>
                    <a:bodyPr/>
                    <a:lstStyle/>
                    <a:p>
                      <a:pPr algn="l"/>
                      <a:r>
                        <a:rPr lang="en-US" b="1" dirty="0"/>
                        <a:t>-    Private Cloud</a:t>
                      </a:r>
                    </a:p>
                  </a:txBody>
                  <a:tcPr anchor="ctr">
                    <a:solidFill>
                      <a:schemeClr val="accent2">
                        <a:lumMod val="20000"/>
                        <a:lumOff val="80000"/>
                      </a:schemeClr>
                    </a:solidFill>
                  </a:tcPr>
                </a:tc>
                <a:extLst>
                  <a:ext uri="{0D108BD9-81ED-4DB2-BD59-A6C34878D82A}">
                    <a16:rowId xmlns:a16="http://schemas.microsoft.com/office/drawing/2014/main" val="181605034"/>
                  </a:ext>
                </a:extLst>
              </a:tr>
              <a:tr h="596001">
                <a:tc>
                  <a:txBody>
                    <a:bodyPr/>
                    <a:lstStyle/>
                    <a:p>
                      <a:pPr algn="ctr"/>
                      <a:r>
                        <a:rPr lang="en-US" b="1" dirty="0"/>
                        <a:t>PAGE 31</a:t>
                      </a:r>
                    </a:p>
                  </a:txBody>
                  <a:tcPr anchor="ctr">
                    <a:solidFill>
                      <a:schemeClr val="accent3">
                        <a:lumMod val="20000"/>
                        <a:lumOff val="80000"/>
                      </a:schemeClr>
                    </a:solidFill>
                  </a:tcPr>
                </a:tc>
                <a:tc>
                  <a:txBody>
                    <a:bodyPr/>
                    <a:lstStyle/>
                    <a:p>
                      <a:pPr marL="285750" indent="-285750" algn="l">
                        <a:buFontTx/>
                        <a:buChar char="-"/>
                      </a:pPr>
                      <a:r>
                        <a:rPr lang="en-US" b="1" dirty="0"/>
                        <a:t>Cognitive</a:t>
                      </a:r>
                    </a:p>
                    <a:p>
                      <a:pPr marL="285750" indent="-285750" algn="l">
                        <a:buFontTx/>
                        <a:buChar char="-"/>
                      </a:pPr>
                      <a:r>
                        <a:rPr lang="en-US" b="1" dirty="0"/>
                        <a:t>APIs</a:t>
                      </a:r>
                    </a:p>
                    <a:p>
                      <a:pPr marL="285750" indent="-285750" algn="l">
                        <a:buFontTx/>
                        <a:buChar char="-"/>
                      </a:pPr>
                      <a:r>
                        <a:rPr lang="en-US" b="1" dirty="0" err="1"/>
                        <a:t>Blockchain</a:t>
                      </a:r>
                      <a:endParaRPr lang="en-US" b="1" dirty="0"/>
                    </a:p>
                  </a:txBody>
                  <a:tcPr anchor="ctr">
                    <a:solidFill>
                      <a:schemeClr val="accent3">
                        <a:lumMod val="20000"/>
                        <a:lumOff val="80000"/>
                      </a:schemeClr>
                    </a:solidFill>
                  </a:tcPr>
                </a:tc>
                <a:extLst>
                  <a:ext uri="{0D108BD9-81ED-4DB2-BD59-A6C34878D82A}">
                    <a16:rowId xmlns:a16="http://schemas.microsoft.com/office/drawing/2014/main" val="2316833963"/>
                  </a:ext>
                </a:extLst>
              </a:tr>
              <a:tr h="302139">
                <a:tc>
                  <a:txBody>
                    <a:bodyPr/>
                    <a:lstStyle/>
                    <a:p>
                      <a:pPr algn="ctr"/>
                      <a:r>
                        <a:rPr lang="en-US" b="1" dirty="0"/>
                        <a:t>PAGE 32</a:t>
                      </a:r>
                    </a:p>
                  </a:txBody>
                  <a:tcPr anchor="ctr">
                    <a:solidFill>
                      <a:schemeClr val="accent4">
                        <a:lumMod val="20000"/>
                        <a:lumOff val="80000"/>
                      </a:schemeClr>
                    </a:solidFill>
                  </a:tcPr>
                </a:tc>
                <a:tc>
                  <a:txBody>
                    <a:bodyPr/>
                    <a:lstStyle/>
                    <a:p>
                      <a:pPr algn="l"/>
                      <a:r>
                        <a:rPr lang="en-US" b="1" dirty="0"/>
                        <a:t>-    Mobile</a:t>
                      </a:r>
                    </a:p>
                  </a:txBody>
                  <a:tcPr anchor="ctr">
                    <a:solidFill>
                      <a:schemeClr val="accent4">
                        <a:lumMod val="20000"/>
                        <a:lumOff val="80000"/>
                      </a:schemeClr>
                    </a:solidFill>
                  </a:tcPr>
                </a:tc>
                <a:extLst>
                  <a:ext uri="{0D108BD9-81ED-4DB2-BD59-A6C34878D82A}">
                    <a16:rowId xmlns:a16="http://schemas.microsoft.com/office/drawing/2014/main" val="2972115157"/>
                  </a:ext>
                </a:extLst>
              </a:tr>
              <a:tr h="302139">
                <a:tc>
                  <a:txBody>
                    <a:bodyPr/>
                    <a:lstStyle/>
                    <a:p>
                      <a:pPr algn="ctr"/>
                      <a:r>
                        <a:rPr lang="en-US" b="1" dirty="0"/>
                        <a:t>PAGE 33</a:t>
                      </a:r>
                    </a:p>
                  </a:txBody>
                  <a:tcPr anchor="ctr">
                    <a:solidFill>
                      <a:schemeClr val="accent6">
                        <a:lumMod val="20000"/>
                        <a:lumOff val="80000"/>
                      </a:schemeClr>
                    </a:solidFill>
                  </a:tcPr>
                </a:tc>
                <a:tc>
                  <a:txBody>
                    <a:bodyPr/>
                    <a:lstStyle/>
                    <a:p>
                      <a:pPr algn="l"/>
                      <a:r>
                        <a:rPr lang="en-US" b="1" dirty="0"/>
                        <a:t>-    Resilience </a:t>
                      </a:r>
                    </a:p>
                  </a:txBody>
                  <a:tcPr anchor="ctr">
                    <a:solidFill>
                      <a:schemeClr val="accent6">
                        <a:lumMod val="20000"/>
                        <a:lumOff val="80000"/>
                      </a:schemeClr>
                    </a:solidFill>
                  </a:tcPr>
                </a:tc>
                <a:extLst>
                  <a:ext uri="{0D108BD9-81ED-4DB2-BD59-A6C34878D82A}">
                    <a16:rowId xmlns:a16="http://schemas.microsoft.com/office/drawing/2014/main" val="2129212123"/>
                  </a:ext>
                </a:extLst>
              </a:tr>
              <a:tr h="302139">
                <a:tc>
                  <a:txBody>
                    <a:bodyPr/>
                    <a:lstStyle/>
                    <a:p>
                      <a:pPr algn="ctr"/>
                      <a:r>
                        <a:rPr lang="en-US" b="1" dirty="0"/>
                        <a:t>PAGE 34</a:t>
                      </a:r>
                    </a:p>
                  </a:txBody>
                  <a:tcPr anchor="ctr">
                    <a:solidFill>
                      <a:schemeClr val="accent5">
                        <a:lumMod val="20000"/>
                        <a:lumOff val="80000"/>
                      </a:schemeClr>
                    </a:solidFill>
                  </a:tcPr>
                </a:tc>
                <a:tc>
                  <a:txBody>
                    <a:bodyPr/>
                    <a:lstStyle/>
                    <a:p>
                      <a:pPr algn="l"/>
                      <a:r>
                        <a:rPr lang="en-US" b="1" dirty="0"/>
                        <a:t>-    </a:t>
                      </a:r>
                      <a:r>
                        <a:rPr lang="en-US" b="1" dirty="0" err="1"/>
                        <a:t>IoT</a:t>
                      </a:r>
                      <a:endParaRPr lang="en-US" b="1" dirty="0"/>
                    </a:p>
                  </a:txBody>
                  <a:tcPr anchor="ctr">
                    <a:solidFill>
                      <a:schemeClr val="accent5">
                        <a:lumMod val="20000"/>
                        <a:lumOff val="80000"/>
                      </a:schemeClr>
                    </a:solidFill>
                  </a:tcPr>
                </a:tc>
                <a:extLst>
                  <a:ext uri="{0D108BD9-81ED-4DB2-BD59-A6C34878D82A}">
                    <a16:rowId xmlns:a16="http://schemas.microsoft.com/office/drawing/2014/main" val="1525845966"/>
                  </a:ext>
                </a:extLst>
              </a:tr>
              <a:tr h="302139">
                <a:tc>
                  <a:txBody>
                    <a:bodyPr/>
                    <a:lstStyle/>
                    <a:p>
                      <a:pPr algn="ctr"/>
                      <a:r>
                        <a:rPr lang="en-US" b="1" dirty="0"/>
                        <a:t>PAGE 35</a:t>
                      </a:r>
                    </a:p>
                  </a:txBody>
                  <a:tcPr anchor="ctr">
                    <a:solidFill>
                      <a:schemeClr val="tx2">
                        <a:lumMod val="20000"/>
                        <a:lumOff val="80000"/>
                      </a:schemeClr>
                    </a:solidFill>
                  </a:tcPr>
                </a:tc>
                <a:tc>
                  <a:txBody>
                    <a:bodyPr/>
                    <a:lstStyle/>
                    <a:p>
                      <a:pPr algn="l"/>
                      <a:r>
                        <a:rPr lang="en-US" b="1" dirty="0"/>
                        <a:t>-    Hybrid</a:t>
                      </a:r>
                    </a:p>
                  </a:txBody>
                  <a:tcPr anchor="ctr">
                    <a:solidFill>
                      <a:schemeClr val="tx2">
                        <a:lumMod val="20000"/>
                        <a:lumOff val="80000"/>
                      </a:schemeClr>
                    </a:solidFill>
                  </a:tcPr>
                </a:tc>
                <a:extLst>
                  <a:ext uri="{0D108BD9-81ED-4DB2-BD59-A6C34878D82A}">
                    <a16:rowId xmlns:a16="http://schemas.microsoft.com/office/drawing/2014/main" val="1901712616"/>
                  </a:ext>
                </a:extLst>
              </a:tr>
            </a:tbl>
          </a:graphicData>
        </a:graphic>
      </p:graphicFrame>
    </p:spTree>
    <p:extLst>
      <p:ext uri="{BB962C8B-B14F-4D97-AF65-F5344CB8AC3E}">
        <p14:creationId xmlns:p14="http://schemas.microsoft.com/office/powerpoint/2010/main" val="767179042"/>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05878" y="134754"/>
            <a:ext cx="9856269" cy="7209322"/>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225334"/>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213948"/>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a:t>
            </a:r>
            <a:r>
              <a:rPr sz="1000" b="1" dirty="0">
                <a:solidFill>
                  <a:srgbClr val="4277BB"/>
                </a:solidFill>
              </a:rPr>
              <a:t>CLOUD</a:t>
            </a:r>
          </a:p>
        </p:txBody>
      </p:sp>
      <p:sp>
        <p:nvSpPr>
          <p:cNvPr id="65" name="Shape 65"/>
          <p:cNvSpPr/>
          <p:nvPr/>
        </p:nvSpPr>
        <p:spPr>
          <a:xfrm>
            <a:off x="7640272" y="226649"/>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66" name="Shape 66"/>
          <p:cNvSpPr/>
          <p:nvPr/>
        </p:nvSpPr>
        <p:spPr>
          <a:xfrm flipV="1">
            <a:off x="7611744" y="4149697"/>
            <a:ext cx="0" cy="3232880"/>
          </a:xfrm>
          <a:prstGeom prst="line">
            <a:avLst/>
          </a:prstGeom>
          <a:ln w="3175">
            <a:solidFill>
              <a:srgbClr val="4277BB"/>
            </a:solidFill>
            <a:miter lim="400000"/>
          </a:ln>
        </p:spPr>
        <p:txBody>
          <a:bodyPr lIns="0" tIns="0" rIns="0" bIns="0" anchor="ctr"/>
          <a:lstStyle/>
          <a:p>
            <a:pPr lvl="0">
              <a:defRPr sz="1800"/>
            </a:pPr>
            <a:endParaRPr/>
          </a:p>
        </p:txBody>
      </p:sp>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nvGrpSpPr>
          <p:cNvPr id="148" name="Group 147"/>
          <p:cNvGrpSpPr/>
          <p:nvPr/>
        </p:nvGrpSpPr>
        <p:grpSpPr>
          <a:xfrm>
            <a:off x="7110114" y="3268338"/>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28" name="Shape 62"/>
          <p:cNvSpPr/>
          <p:nvPr/>
        </p:nvSpPr>
        <p:spPr>
          <a:xfrm flipV="1">
            <a:off x="1991532" y="4009289"/>
            <a:ext cx="0" cy="3344411"/>
          </a:xfrm>
          <a:prstGeom prst="line">
            <a:avLst/>
          </a:prstGeom>
          <a:ln w="3175">
            <a:solidFill>
              <a:srgbClr val="4277BB"/>
            </a:solidFill>
            <a:miter lim="400000"/>
          </a:ln>
        </p:spPr>
        <p:txBody>
          <a:bodyPr lIns="0" tIns="0" rIns="0" bIns="0" anchor="ctr"/>
          <a:lstStyle/>
          <a:p>
            <a:pPr lvl="0">
              <a:defRPr sz="1800"/>
            </a:pPr>
            <a:endParaRPr/>
          </a:p>
        </p:txBody>
      </p:sp>
      <p:sp>
        <p:nvSpPr>
          <p:cNvPr id="160" name="Shape 66"/>
          <p:cNvSpPr/>
          <p:nvPr/>
        </p:nvSpPr>
        <p:spPr>
          <a:xfrm flipV="1">
            <a:off x="7592449" y="222829"/>
            <a:ext cx="0" cy="2953507"/>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2003196" y="223391"/>
            <a:ext cx="0" cy="2875944"/>
          </a:xfrm>
          <a:prstGeom prst="line">
            <a:avLst/>
          </a:prstGeom>
          <a:ln w="3175">
            <a:solidFill>
              <a:srgbClr val="4277BB"/>
            </a:solidFill>
            <a:miter lim="400000"/>
          </a:ln>
        </p:spPr>
        <p:txBody>
          <a:bodyPr lIns="0" tIns="0" rIns="0" bIns="0" anchor="ctr"/>
          <a:lstStyle/>
          <a:p>
            <a:pPr lvl="0">
              <a:defRPr sz="1800"/>
            </a:pPr>
            <a:endParaRPr/>
          </a:p>
        </p:txBody>
      </p:sp>
      <p:sp>
        <p:nvSpPr>
          <p:cNvPr id="218" name="Rectangle 217">
            <a:extLst>
              <a:ext uri="{FF2B5EF4-FFF2-40B4-BE49-F238E27FC236}">
                <a16:creationId xmlns:a16="http://schemas.microsoft.com/office/drawing/2014/main" id="{0814A9B0-099B-1346-860D-111485D4530E}"/>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702913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167582"/>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31766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IBM CLOUD PRIVATE</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182984"/>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175982"/>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44076"/>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4" y="77002"/>
            <a:ext cx="0" cy="2960702"/>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077032"/>
            <a:ext cx="0" cy="3305543"/>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08906"/>
            <a:ext cx="0" cy="3344793"/>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394330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61">
            <a:extLst>
              <a:ext uri="{FF2B5EF4-FFF2-40B4-BE49-F238E27FC236}">
                <a16:creationId xmlns:a16="http://schemas.microsoft.com/office/drawing/2014/main" id="{339195F8-76B3-AB49-94FA-B544C26F4ADD}"/>
              </a:ext>
            </a:extLst>
          </p:cNvPr>
          <p:cNvSpPr/>
          <p:nvPr/>
        </p:nvSpPr>
        <p:spPr>
          <a:xfrm>
            <a:off x="68502" y="342961"/>
            <a:ext cx="9880568" cy="7002056"/>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20" name="Shape 66">
            <a:extLst>
              <a:ext uri="{FF2B5EF4-FFF2-40B4-BE49-F238E27FC236}">
                <a16:creationId xmlns:a16="http://schemas.microsoft.com/office/drawing/2014/main" id="{A73C0E9C-A165-C94F-9534-6F922FE1F24B}"/>
              </a:ext>
            </a:extLst>
          </p:cNvPr>
          <p:cNvSpPr/>
          <p:nvPr/>
        </p:nvSpPr>
        <p:spPr>
          <a:xfrm flipV="1">
            <a:off x="2606363" y="352043"/>
            <a:ext cx="0" cy="2709745"/>
          </a:xfrm>
          <a:prstGeom prst="line">
            <a:avLst/>
          </a:prstGeom>
          <a:ln w="3175">
            <a:solidFill>
              <a:srgbClr val="4277BB"/>
            </a:solidFill>
            <a:miter lim="400000"/>
          </a:ln>
        </p:spPr>
        <p:txBody>
          <a:bodyPr lIns="0" tIns="0" rIns="0" bIns="0" anchor="ctr"/>
          <a:lstStyle/>
          <a:p>
            <a:pPr lvl="0">
              <a:defRPr sz="1800"/>
            </a:pPr>
            <a:endParaRPr/>
          </a:p>
        </p:txBody>
      </p:sp>
      <p:sp>
        <p:nvSpPr>
          <p:cNvPr id="21" name="Shape 64">
            <a:extLst>
              <a:ext uri="{FF2B5EF4-FFF2-40B4-BE49-F238E27FC236}">
                <a16:creationId xmlns:a16="http://schemas.microsoft.com/office/drawing/2014/main" id="{1C8BAA2A-50C0-DA4D-A952-06918B0904AF}"/>
              </a:ext>
            </a:extLst>
          </p:cNvPr>
          <p:cNvSpPr/>
          <p:nvPr/>
        </p:nvSpPr>
        <p:spPr>
          <a:xfrm>
            <a:off x="140789" y="38855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a:extLst>
              <a:ext uri="{FF2B5EF4-FFF2-40B4-BE49-F238E27FC236}">
                <a16:creationId xmlns:a16="http://schemas.microsoft.com/office/drawing/2014/main" id="{C628D272-4804-574D-B3BC-9372DA93FCFA}"/>
              </a:ext>
            </a:extLst>
          </p:cNvPr>
          <p:cNvSpPr/>
          <p:nvPr/>
        </p:nvSpPr>
        <p:spPr>
          <a:xfrm>
            <a:off x="2634141" y="379520"/>
            <a:ext cx="1155766"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a:solidFill>
                  <a:srgbClr val="4277BB"/>
                </a:solidFill>
              </a:rPr>
              <a:t>CLOUD NETWORK</a:t>
            </a:r>
            <a:endParaRPr sz="1000" b="1" dirty="0">
              <a:solidFill>
                <a:srgbClr val="4277BB"/>
              </a:solidFill>
            </a:endParaRPr>
          </a:p>
        </p:txBody>
      </p:sp>
      <p:sp>
        <p:nvSpPr>
          <p:cNvPr id="24" name="Shape 64">
            <a:extLst>
              <a:ext uri="{FF2B5EF4-FFF2-40B4-BE49-F238E27FC236}">
                <a16:creationId xmlns:a16="http://schemas.microsoft.com/office/drawing/2014/main" id="{D9B637F7-E1DF-AF41-A51E-7C2D0D70B41E}"/>
              </a:ext>
            </a:extLst>
          </p:cNvPr>
          <p:cNvSpPr/>
          <p:nvPr/>
        </p:nvSpPr>
        <p:spPr>
          <a:xfrm>
            <a:off x="8133889" y="382185"/>
            <a:ext cx="155170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NETWORK</a:t>
            </a:r>
            <a:endParaRPr sz="1000" b="1" dirty="0">
              <a:solidFill>
                <a:srgbClr val="4277BB"/>
              </a:solidFill>
            </a:endParaRPr>
          </a:p>
        </p:txBody>
      </p:sp>
      <p:sp>
        <p:nvSpPr>
          <p:cNvPr id="27" name="Shape 66">
            <a:extLst>
              <a:ext uri="{FF2B5EF4-FFF2-40B4-BE49-F238E27FC236}">
                <a16:creationId xmlns:a16="http://schemas.microsoft.com/office/drawing/2014/main" id="{23C42F38-DAFD-1943-9F4B-B8B4D4D544F4}"/>
              </a:ext>
            </a:extLst>
          </p:cNvPr>
          <p:cNvSpPr/>
          <p:nvPr/>
        </p:nvSpPr>
        <p:spPr>
          <a:xfrm flipV="1">
            <a:off x="2591366" y="4196930"/>
            <a:ext cx="0" cy="3156054"/>
          </a:xfrm>
          <a:prstGeom prst="line">
            <a:avLst/>
          </a:prstGeom>
          <a:ln w="3175">
            <a:solidFill>
              <a:srgbClr val="4277BB"/>
            </a:solidFill>
            <a:miter lim="400000"/>
          </a:ln>
        </p:spPr>
        <p:txBody>
          <a:bodyPr lIns="0" tIns="0" rIns="0" bIns="0" anchor="ctr"/>
          <a:lstStyle/>
          <a:p>
            <a:pPr lvl="0">
              <a:defRPr sz="1800"/>
            </a:pPr>
            <a:endParaRPr/>
          </a:p>
        </p:txBody>
      </p:sp>
      <p:sp>
        <p:nvSpPr>
          <p:cNvPr id="28" name="Shape 66">
            <a:extLst>
              <a:ext uri="{FF2B5EF4-FFF2-40B4-BE49-F238E27FC236}">
                <a16:creationId xmlns:a16="http://schemas.microsoft.com/office/drawing/2014/main" id="{921B694E-6CFD-0542-A0AA-F70861E71EF1}"/>
              </a:ext>
            </a:extLst>
          </p:cNvPr>
          <p:cNvSpPr/>
          <p:nvPr/>
        </p:nvSpPr>
        <p:spPr>
          <a:xfrm flipV="1">
            <a:off x="8085559" y="337961"/>
            <a:ext cx="0" cy="2658454"/>
          </a:xfrm>
          <a:prstGeom prst="line">
            <a:avLst/>
          </a:prstGeom>
          <a:ln w="3175">
            <a:solidFill>
              <a:srgbClr val="4277BB"/>
            </a:solidFill>
            <a:miter lim="400000"/>
          </a:ln>
        </p:spPr>
        <p:txBody>
          <a:bodyPr lIns="0" tIns="0" rIns="0" bIns="0" anchor="ctr"/>
          <a:lstStyle/>
          <a:p>
            <a:pPr lvl="0">
              <a:defRPr sz="1800"/>
            </a:pPr>
            <a:endParaRPr/>
          </a:p>
        </p:txBody>
      </p:sp>
      <p:sp>
        <p:nvSpPr>
          <p:cNvPr id="29" name="Shape 66">
            <a:extLst>
              <a:ext uri="{FF2B5EF4-FFF2-40B4-BE49-F238E27FC236}">
                <a16:creationId xmlns:a16="http://schemas.microsoft.com/office/drawing/2014/main" id="{B1F06A4C-5CB7-2246-8D58-3C70B8DCCE7E}"/>
              </a:ext>
            </a:extLst>
          </p:cNvPr>
          <p:cNvSpPr/>
          <p:nvPr/>
        </p:nvSpPr>
        <p:spPr>
          <a:xfrm flipV="1">
            <a:off x="8080797" y="4196930"/>
            <a:ext cx="0" cy="4341454"/>
          </a:xfrm>
          <a:prstGeom prst="line">
            <a:avLst/>
          </a:prstGeom>
          <a:ln w="3175">
            <a:solidFill>
              <a:srgbClr val="4277BB"/>
            </a:solidFill>
            <a:miter lim="400000"/>
          </a:ln>
        </p:spPr>
        <p:txBody>
          <a:bodyPr lIns="0" tIns="0" rIns="0" bIns="0" anchor="ctr"/>
          <a:lstStyle/>
          <a:p>
            <a:pPr lvl="0">
              <a:defRPr sz="1800"/>
            </a:pPr>
            <a:endParaRPr/>
          </a:p>
        </p:txBody>
      </p:sp>
      <p:grpSp>
        <p:nvGrpSpPr>
          <p:cNvPr id="30" name="Group 281">
            <a:extLst>
              <a:ext uri="{FF2B5EF4-FFF2-40B4-BE49-F238E27FC236}">
                <a16:creationId xmlns:a16="http://schemas.microsoft.com/office/drawing/2014/main" id="{C1822144-2DA6-774F-85D0-6934CB07AC43}"/>
              </a:ext>
            </a:extLst>
          </p:cNvPr>
          <p:cNvGrpSpPr/>
          <p:nvPr/>
        </p:nvGrpSpPr>
        <p:grpSpPr>
          <a:xfrm>
            <a:off x="7506608" y="3254782"/>
            <a:ext cx="1058011" cy="942146"/>
            <a:chOff x="67964" y="0"/>
            <a:chExt cx="1178718" cy="1049635"/>
          </a:xfrm>
        </p:grpSpPr>
        <p:sp>
          <p:nvSpPr>
            <p:cNvPr id="31" name="Shape 277">
              <a:extLst>
                <a:ext uri="{FF2B5EF4-FFF2-40B4-BE49-F238E27FC236}">
                  <a16:creationId xmlns:a16="http://schemas.microsoft.com/office/drawing/2014/main" id="{D3F74083-9B79-7243-AE97-2D41AD02CFB4}"/>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 name="Group 280">
              <a:extLst>
                <a:ext uri="{FF2B5EF4-FFF2-40B4-BE49-F238E27FC236}">
                  <a16:creationId xmlns:a16="http://schemas.microsoft.com/office/drawing/2014/main" id="{7FFDC71B-6F1B-174F-A9C2-BCEBD0BD9A31}"/>
                </a:ext>
              </a:extLst>
            </p:cNvPr>
            <p:cNvGrpSpPr/>
            <p:nvPr/>
          </p:nvGrpSpPr>
          <p:grpSpPr>
            <a:xfrm>
              <a:off x="67964" y="116277"/>
              <a:ext cx="1178720" cy="933359"/>
              <a:chOff x="85641" y="106455"/>
              <a:chExt cx="1178718" cy="933357"/>
            </a:xfrm>
          </p:grpSpPr>
          <p:pic>
            <p:nvPicPr>
              <p:cNvPr id="33" name="_-11.png">
                <a:extLst>
                  <a:ext uri="{FF2B5EF4-FFF2-40B4-BE49-F238E27FC236}">
                    <a16:creationId xmlns:a16="http://schemas.microsoft.com/office/drawing/2014/main" id="{4DC9CE0D-41B6-6A48-A2F8-E89A7147B801}"/>
                  </a:ext>
                </a:extLst>
              </p:cNvPr>
              <p:cNvPicPr/>
              <p:nvPr/>
            </p:nvPicPr>
            <p:blipFill>
              <a:blip r:embed="rId3">
                <a:extLst/>
              </a:blip>
              <a:srcRect l="10614" t="15052" r="10614" b="23720"/>
              <a:stretch>
                <a:fillRect/>
              </a:stretch>
            </p:blipFill>
            <p:spPr>
              <a:xfrm>
                <a:off x="387925" y="106455"/>
                <a:ext cx="559330" cy="433018"/>
              </a:xfrm>
              <a:prstGeom prst="rect">
                <a:avLst/>
              </a:prstGeom>
              <a:ln w="3175" cap="flat">
                <a:noFill/>
                <a:miter lim="400000"/>
              </a:ln>
              <a:effectLst/>
            </p:spPr>
          </p:pic>
          <p:sp>
            <p:nvSpPr>
              <p:cNvPr id="34" name="Shape 279">
                <a:extLst>
                  <a:ext uri="{FF2B5EF4-FFF2-40B4-BE49-F238E27FC236}">
                    <a16:creationId xmlns:a16="http://schemas.microsoft.com/office/drawing/2014/main" id="{AC69F76E-0F5A-AD4D-81BF-2298D84A3FA1}"/>
                  </a:ext>
                </a:extLst>
              </p:cNvPr>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3" name="Group 2">
            <a:extLst>
              <a:ext uri="{FF2B5EF4-FFF2-40B4-BE49-F238E27FC236}">
                <a16:creationId xmlns:a16="http://schemas.microsoft.com/office/drawing/2014/main" id="{4878A5D5-A856-6649-A045-58546397AB0A}"/>
              </a:ext>
            </a:extLst>
          </p:cNvPr>
          <p:cNvGrpSpPr/>
          <p:nvPr/>
        </p:nvGrpSpPr>
        <p:grpSpPr>
          <a:xfrm>
            <a:off x="2292077" y="3186863"/>
            <a:ext cx="641780" cy="957872"/>
            <a:chOff x="1634616" y="3113989"/>
            <a:chExt cx="641780" cy="957872"/>
          </a:xfrm>
        </p:grpSpPr>
        <p:sp>
          <p:nvSpPr>
            <p:cNvPr id="43" name="Shape 84">
              <a:extLst>
                <a:ext uri="{FF2B5EF4-FFF2-40B4-BE49-F238E27FC236}">
                  <a16:creationId xmlns:a16="http://schemas.microsoft.com/office/drawing/2014/main" id="{E5D9F1C7-C3FA-B943-861C-A4D68AF624C7}"/>
                </a:ext>
              </a:extLst>
            </p:cNvPr>
            <p:cNvSpPr/>
            <p:nvPr/>
          </p:nvSpPr>
          <p:spPr>
            <a:xfrm>
              <a:off x="1695019"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nvGrpSpPr>
            <p:cNvPr id="2" name="Group 1">
              <a:extLst>
                <a:ext uri="{FF2B5EF4-FFF2-40B4-BE49-F238E27FC236}">
                  <a16:creationId xmlns:a16="http://schemas.microsoft.com/office/drawing/2014/main" id="{368D3579-ECFD-A341-B133-A12C839CBC5B}"/>
                </a:ext>
              </a:extLst>
            </p:cNvPr>
            <p:cNvGrpSpPr/>
            <p:nvPr/>
          </p:nvGrpSpPr>
          <p:grpSpPr>
            <a:xfrm>
              <a:off x="1634616" y="3113989"/>
              <a:ext cx="641780" cy="680643"/>
              <a:chOff x="3697684" y="2260045"/>
              <a:chExt cx="641780" cy="680643"/>
            </a:xfrm>
          </p:grpSpPr>
          <p:sp>
            <p:nvSpPr>
              <p:cNvPr id="46" name="Shape 277">
                <a:extLst>
                  <a:ext uri="{FF2B5EF4-FFF2-40B4-BE49-F238E27FC236}">
                    <a16:creationId xmlns:a16="http://schemas.microsoft.com/office/drawing/2014/main" id="{5BA360AA-008E-374B-94AD-B49FC01AC318}"/>
                  </a:ext>
                </a:extLst>
              </p:cNvPr>
              <p:cNvSpPr/>
              <p:nvPr/>
            </p:nvSpPr>
            <p:spPr>
              <a:xfrm>
                <a:off x="3704655" y="2286000"/>
                <a:ext cx="634809" cy="634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2" name="_-10.png">
                <a:extLst>
                  <a:ext uri="{FF2B5EF4-FFF2-40B4-BE49-F238E27FC236}">
                    <a16:creationId xmlns:a16="http://schemas.microsoft.com/office/drawing/2014/main" id="{9973906A-A595-5247-B16E-6D1E628B71DC}"/>
                  </a:ext>
                </a:extLst>
              </p:cNvPr>
              <p:cNvPicPr/>
              <p:nvPr/>
            </p:nvPicPr>
            <p:blipFill>
              <a:blip r:embed="rId4">
                <a:extLst/>
              </a:blip>
              <a:srcRect/>
              <a:stretch>
                <a:fillRect/>
              </a:stretch>
            </p:blipFill>
            <p:spPr>
              <a:xfrm>
                <a:off x="3697684" y="2260045"/>
                <a:ext cx="632517" cy="680643"/>
              </a:xfrm>
              <a:prstGeom prst="rect">
                <a:avLst/>
              </a:prstGeom>
              <a:ln w="3175" cap="flat">
                <a:noFill/>
                <a:miter lim="400000"/>
              </a:ln>
              <a:effectLst/>
            </p:spPr>
          </p:pic>
        </p:grpSp>
      </p:grpSp>
      <p:sp>
        <p:nvSpPr>
          <p:cNvPr id="50" name="Rectangle 49">
            <a:extLst>
              <a:ext uri="{FF2B5EF4-FFF2-40B4-BE49-F238E27FC236}">
                <a16:creationId xmlns:a16="http://schemas.microsoft.com/office/drawing/2014/main" id="{F428CFB1-D471-5A44-9DCA-1F04E5945892}"/>
              </a:ext>
            </a:extLst>
          </p:cNvPr>
          <p:cNvSpPr/>
          <p:nvPr/>
        </p:nvSpPr>
        <p:spPr>
          <a:xfrm>
            <a:off x="1405288" y="6105847"/>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16409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189F5D4-57F2-3049-AD14-A8233A39AD30}"/>
              </a:ext>
            </a:extLst>
          </p:cNvPr>
          <p:cNvGrpSpPr/>
          <p:nvPr/>
        </p:nvGrpSpPr>
        <p:grpSpPr>
          <a:xfrm>
            <a:off x="7209954" y="3120328"/>
            <a:ext cx="1277292" cy="1089366"/>
            <a:chOff x="7127302" y="3242223"/>
            <a:chExt cx="1056493" cy="901052"/>
          </a:xfrm>
        </p:grpSpPr>
        <p:sp>
          <p:nvSpPr>
            <p:cNvPr id="25" name="Shape 149">
              <a:extLst>
                <a:ext uri="{FF2B5EF4-FFF2-40B4-BE49-F238E27FC236}">
                  <a16:creationId xmlns:a16="http://schemas.microsoft.com/office/drawing/2014/main" id="{FCB83BEF-CDEE-834A-897B-D6B885312F41}"/>
                </a:ext>
              </a:extLst>
            </p:cNvPr>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 name="Group 152">
              <a:extLst>
                <a:ext uri="{FF2B5EF4-FFF2-40B4-BE49-F238E27FC236}">
                  <a16:creationId xmlns:a16="http://schemas.microsoft.com/office/drawing/2014/main" id="{CDE5ABE6-AFFD-CC47-B915-D84FA5A7ED62}"/>
                </a:ext>
              </a:extLst>
            </p:cNvPr>
            <p:cNvGrpSpPr/>
            <p:nvPr/>
          </p:nvGrpSpPr>
          <p:grpSpPr>
            <a:xfrm>
              <a:off x="7127302" y="3242223"/>
              <a:ext cx="1056493" cy="901052"/>
              <a:chOff x="51124" y="-548448"/>
              <a:chExt cx="1178720" cy="1005296"/>
            </a:xfrm>
          </p:grpSpPr>
          <p:pic>
            <p:nvPicPr>
              <p:cNvPr id="35" name="_-11.png">
                <a:extLst>
                  <a:ext uri="{FF2B5EF4-FFF2-40B4-BE49-F238E27FC236}">
                    <a16:creationId xmlns:a16="http://schemas.microsoft.com/office/drawing/2014/main" id="{906D7378-D9FD-BA45-8276-5649E4B43660}"/>
                  </a:ext>
                </a:extLst>
              </p:cNvPr>
              <p:cNvPicPr/>
              <p:nvPr/>
            </p:nvPicPr>
            <p:blipFill>
              <a:blip r:embed="rId3">
                <a:extLst/>
              </a:blip>
              <a:srcRect l="199" r="199"/>
              <a:stretch>
                <a:fillRect/>
              </a:stretch>
            </p:blipFill>
            <p:spPr>
              <a:xfrm>
                <a:off x="233432" y="-548448"/>
                <a:ext cx="707232" cy="707232"/>
              </a:xfrm>
              <a:prstGeom prst="rect">
                <a:avLst/>
              </a:prstGeom>
              <a:ln w="3175" cap="flat">
                <a:noFill/>
                <a:miter lim="400000"/>
              </a:ln>
              <a:effectLst/>
            </p:spPr>
          </p:pic>
          <p:sp>
            <p:nvSpPr>
              <p:cNvPr id="36" name="Shape 151">
                <a:extLst>
                  <a:ext uri="{FF2B5EF4-FFF2-40B4-BE49-F238E27FC236}">
                    <a16:creationId xmlns:a16="http://schemas.microsoft.com/office/drawing/2014/main" id="{6EDE706A-575C-B640-9011-7B53CD37FB37}"/>
                  </a:ext>
                </a:extLst>
              </p:cNvPr>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37" name="Shape 61">
            <a:extLst>
              <a:ext uri="{FF2B5EF4-FFF2-40B4-BE49-F238E27FC236}">
                <a16:creationId xmlns:a16="http://schemas.microsoft.com/office/drawing/2014/main" id="{A7AEAAC1-08F4-8446-80C6-C6FF0EF20559}"/>
              </a:ext>
            </a:extLst>
          </p:cNvPr>
          <p:cNvSpPr/>
          <p:nvPr/>
        </p:nvSpPr>
        <p:spPr>
          <a:xfrm>
            <a:off x="77002" y="385011"/>
            <a:ext cx="9852189" cy="6840738"/>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8" name="Shape 63">
            <a:extLst>
              <a:ext uri="{FF2B5EF4-FFF2-40B4-BE49-F238E27FC236}">
                <a16:creationId xmlns:a16="http://schemas.microsoft.com/office/drawing/2014/main" id="{58C400E7-03DC-9B4C-9E1A-6E5B6EBDA839}"/>
              </a:ext>
            </a:extLst>
          </p:cNvPr>
          <p:cNvSpPr/>
          <p:nvPr/>
        </p:nvSpPr>
        <p:spPr>
          <a:xfrm>
            <a:off x="154403" y="417839"/>
            <a:ext cx="1009892"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MOBILE DEVICE</a:t>
            </a:r>
            <a:endParaRPr sz="1000" b="1" dirty="0">
              <a:solidFill>
                <a:srgbClr val="4277BB"/>
              </a:solidFill>
            </a:endParaRPr>
          </a:p>
        </p:txBody>
      </p:sp>
      <p:sp>
        <p:nvSpPr>
          <p:cNvPr id="39" name="Shape 64">
            <a:extLst>
              <a:ext uri="{FF2B5EF4-FFF2-40B4-BE49-F238E27FC236}">
                <a16:creationId xmlns:a16="http://schemas.microsoft.com/office/drawing/2014/main" id="{E3D6B69F-F0EB-A44D-BA4C-731969550F7D}"/>
              </a:ext>
            </a:extLst>
          </p:cNvPr>
          <p:cNvSpPr/>
          <p:nvPr/>
        </p:nvSpPr>
        <p:spPr>
          <a:xfrm>
            <a:off x="1617125"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0" name="Shape 65">
            <a:extLst>
              <a:ext uri="{FF2B5EF4-FFF2-40B4-BE49-F238E27FC236}">
                <a16:creationId xmlns:a16="http://schemas.microsoft.com/office/drawing/2014/main" id="{0F5461B7-708D-1E41-A496-1990AE0239DF}"/>
              </a:ext>
            </a:extLst>
          </p:cNvPr>
          <p:cNvSpPr/>
          <p:nvPr/>
        </p:nvSpPr>
        <p:spPr>
          <a:xfrm>
            <a:off x="7830073" y="415018"/>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41" name="Shape 66">
            <a:extLst>
              <a:ext uri="{FF2B5EF4-FFF2-40B4-BE49-F238E27FC236}">
                <a16:creationId xmlns:a16="http://schemas.microsoft.com/office/drawing/2014/main" id="{F7DDFB0C-88D7-EF4F-B274-7632EE107A42}"/>
              </a:ext>
            </a:extLst>
          </p:cNvPr>
          <p:cNvSpPr/>
          <p:nvPr/>
        </p:nvSpPr>
        <p:spPr>
          <a:xfrm flipV="1">
            <a:off x="7780512" y="4262965"/>
            <a:ext cx="0" cy="2982622"/>
          </a:xfrm>
          <a:prstGeom prst="line">
            <a:avLst/>
          </a:prstGeom>
          <a:ln w="3175">
            <a:solidFill>
              <a:srgbClr val="4277BB"/>
            </a:solidFill>
            <a:miter lim="400000"/>
          </a:ln>
        </p:spPr>
        <p:txBody>
          <a:bodyPr lIns="0" tIns="0" rIns="0" bIns="0" anchor="ctr"/>
          <a:lstStyle/>
          <a:p>
            <a:pPr lvl="0">
              <a:defRPr sz="1800"/>
            </a:pPr>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1583560"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5" name="Shape 66">
            <a:extLst>
              <a:ext uri="{FF2B5EF4-FFF2-40B4-BE49-F238E27FC236}">
                <a16:creationId xmlns:a16="http://schemas.microsoft.com/office/drawing/2014/main" id="{0D999C6B-505E-AA4A-B729-8CFA51C55E2D}"/>
              </a:ext>
            </a:extLst>
          </p:cNvPr>
          <p:cNvSpPr/>
          <p:nvPr/>
        </p:nvSpPr>
        <p:spPr>
          <a:xfrm flipV="1">
            <a:off x="7776539" y="391820"/>
            <a:ext cx="0" cy="2583134"/>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3081398" y="409529"/>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1242784"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4">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1564309"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4" name="Shape 62">
            <a:extLst>
              <a:ext uri="{FF2B5EF4-FFF2-40B4-BE49-F238E27FC236}">
                <a16:creationId xmlns:a16="http://schemas.microsoft.com/office/drawing/2014/main" id="{FAA5A207-2157-E447-85A8-571E179FD80B}"/>
              </a:ext>
            </a:extLst>
          </p:cNvPr>
          <p:cNvSpPr/>
          <p:nvPr/>
        </p:nvSpPr>
        <p:spPr>
          <a:xfrm flipH="1" flipV="1">
            <a:off x="2971800" y="394726"/>
            <a:ext cx="0" cy="684347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646336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61">
            <a:extLst>
              <a:ext uri="{FF2B5EF4-FFF2-40B4-BE49-F238E27FC236}">
                <a16:creationId xmlns:a16="http://schemas.microsoft.com/office/drawing/2014/main" id="{A7AEAAC1-08F4-8446-80C6-C6FF0EF20559}"/>
              </a:ext>
            </a:extLst>
          </p:cNvPr>
          <p:cNvSpPr/>
          <p:nvPr/>
        </p:nvSpPr>
        <p:spPr>
          <a:xfrm>
            <a:off x="77003" y="385010"/>
            <a:ext cx="9862128" cy="6850677"/>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9" name="Shape 64">
            <a:extLst>
              <a:ext uri="{FF2B5EF4-FFF2-40B4-BE49-F238E27FC236}">
                <a16:creationId xmlns:a16="http://schemas.microsoft.com/office/drawing/2014/main" id="{E3D6B69F-F0EB-A44D-BA4C-731969550F7D}"/>
              </a:ext>
            </a:extLst>
          </p:cNvPr>
          <p:cNvSpPr/>
          <p:nvPr/>
        </p:nvSpPr>
        <p:spPr>
          <a:xfrm>
            <a:off x="175951"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2448265"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2514868" y="409529"/>
            <a:ext cx="1473160"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or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2107489"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3">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2429014"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63262222"/>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67582"/>
            <a:ext cx="82554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USER LAYER</a:t>
            </a:r>
            <a:endParaRPr sz="1000" b="1" dirty="0">
              <a:solidFill>
                <a:srgbClr val="4277BB"/>
              </a:solidFill>
            </a:endParaRPr>
          </a:p>
        </p:txBody>
      </p:sp>
      <p:sp>
        <p:nvSpPr>
          <p:cNvPr id="64" name="Shape 64"/>
          <p:cNvSpPr/>
          <p:nvPr/>
        </p:nvSpPr>
        <p:spPr>
          <a:xfrm>
            <a:off x="1606421" y="156196"/>
            <a:ext cx="140262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PROXIMITY NETWORK</a:t>
            </a:r>
          </a:p>
        </p:txBody>
      </p:sp>
      <p:sp>
        <p:nvSpPr>
          <p:cNvPr id="65" name="Shape 65"/>
          <p:cNvSpPr/>
          <p:nvPr/>
        </p:nvSpPr>
        <p:spPr>
          <a:xfrm>
            <a:off x="846420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4312851" y="3148334"/>
            <a:ext cx="635506" cy="902399"/>
            <a:chOff x="1660359" y="3169462"/>
            <a:chExt cx="635506" cy="902399"/>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60359" y="3169462"/>
              <a:ext cx="632517" cy="902399"/>
              <a:chOff x="1660359" y="3169462"/>
              <a:chExt cx="632517" cy="902399"/>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742532"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148" name="Group 147"/>
          <p:cNvGrpSpPr/>
          <p:nvPr/>
        </p:nvGrpSpPr>
        <p:grpSpPr>
          <a:xfrm>
            <a:off x="7855550" y="3210041"/>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8330143" y="86625"/>
            <a:ext cx="0" cy="3061708"/>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525603" y="166453"/>
            <a:ext cx="24155" cy="6005747"/>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8357180" y="4105104"/>
            <a:ext cx="0" cy="3277471"/>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Shape 64">
            <a:extLst>
              <a:ext uri="{FF2B5EF4-FFF2-40B4-BE49-F238E27FC236}">
                <a16:creationId xmlns:a16="http://schemas.microsoft.com/office/drawing/2014/main" id="{A3F1EF75-E84A-9E40-B818-C12E73084B40}"/>
              </a:ext>
            </a:extLst>
          </p:cNvPr>
          <p:cNvSpPr/>
          <p:nvPr/>
        </p:nvSpPr>
        <p:spPr>
          <a:xfrm>
            <a:off x="3213652" y="15619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8" name="Shape 62">
            <a:extLst>
              <a:ext uri="{FF2B5EF4-FFF2-40B4-BE49-F238E27FC236}">
                <a16:creationId xmlns:a16="http://schemas.microsoft.com/office/drawing/2014/main" id="{942ABEA1-E530-AE42-B7B4-EB1EED80A501}"/>
              </a:ext>
            </a:extLst>
          </p:cNvPr>
          <p:cNvSpPr/>
          <p:nvPr/>
        </p:nvSpPr>
        <p:spPr>
          <a:xfrm flipH="1" flipV="1">
            <a:off x="3047999" y="166451"/>
            <a:ext cx="0" cy="2917672"/>
          </a:xfrm>
          <a:prstGeom prst="line">
            <a:avLst/>
          </a:prstGeom>
          <a:ln w="3175">
            <a:solidFill>
              <a:srgbClr val="4277BB"/>
            </a:solidFill>
            <a:miter lim="400000"/>
          </a:ln>
        </p:spPr>
        <p:txBody>
          <a:bodyPr lIns="0" tIns="0" rIns="0" bIns="0" anchor="ctr"/>
          <a:lstStyle/>
          <a:p>
            <a:pPr lvl="0">
              <a:defRPr sz="1800"/>
            </a:pPr>
            <a:endParaRPr/>
          </a:p>
        </p:txBody>
      </p:sp>
      <p:grpSp>
        <p:nvGrpSpPr>
          <p:cNvPr id="4" name="Group 3">
            <a:extLst>
              <a:ext uri="{FF2B5EF4-FFF2-40B4-BE49-F238E27FC236}">
                <a16:creationId xmlns:a16="http://schemas.microsoft.com/office/drawing/2014/main" id="{8070EFDB-645A-094C-A627-8A76BB8083F9}"/>
              </a:ext>
            </a:extLst>
          </p:cNvPr>
          <p:cNvGrpSpPr/>
          <p:nvPr/>
        </p:nvGrpSpPr>
        <p:grpSpPr>
          <a:xfrm>
            <a:off x="2751398" y="3210041"/>
            <a:ext cx="620716" cy="895064"/>
            <a:chOff x="2751398" y="2500172"/>
            <a:chExt cx="620716" cy="895064"/>
          </a:xfrm>
        </p:grpSpPr>
        <p:sp>
          <p:nvSpPr>
            <p:cNvPr id="32" name="Shape 478">
              <a:extLst>
                <a:ext uri="{FF2B5EF4-FFF2-40B4-BE49-F238E27FC236}">
                  <a16:creationId xmlns:a16="http://schemas.microsoft.com/office/drawing/2014/main" id="{20D88770-BB35-D749-8C58-BC9BD25218D5}"/>
                </a:ext>
              </a:extLst>
            </p:cNvPr>
            <p:cNvSpPr/>
            <p:nvPr/>
          </p:nvSpPr>
          <p:spPr>
            <a:xfrm>
              <a:off x="2799060" y="3149015"/>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IoT</a:t>
              </a:r>
              <a:endParaRPr lang="en-US" sz="800" b="1" dirty="0">
                <a:solidFill>
                  <a:srgbClr val="4277BB"/>
                </a:solidFill>
              </a:endParaRPr>
            </a:p>
            <a:p>
              <a:pPr lvl="0">
                <a:defRPr sz="1800" b="0">
                  <a:solidFill>
                    <a:srgbClr val="000000"/>
                  </a:solidFill>
                </a:defRPr>
              </a:pPr>
              <a:r>
                <a:rPr sz="800" b="1" dirty="0">
                  <a:solidFill>
                    <a:srgbClr val="4277BB"/>
                  </a:solidFill>
                </a:rPr>
                <a:t>GATEWAY</a:t>
              </a:r>
            </a:p>
          </p:txBody>
        </p:sp>
        <p:grpSp>
          <p:nvGrpSpPr>
            <p:cNvPr id="2" name="Group 1">
              <a:extLst>
                <a:ext uri="{FF2B5EF4-FFF2-40B4-BE49-F238E27FC236}">
                  <a16:creationId xmlns:a16="http://schemas.microsoft.com/office/drawing/2014/main" id="{6056839B-F173-A749-ABF2-639D6A506F72}"/>
                </a:ext>
              </a:extLst>
            </p:cNvPr>
            <p:cNvGrpSpPr/>
            <p:nvPr/>
          </p:nvGrpSpPr>
          <p:grpSpPr>
            <a:xfrm>
              <a:off x="2751398" y="2500172"/>
              <a:ext cx="620716" cy="620716"/>
              <a:chOff x="2691762" y="2440536"/>
              <a:chExt cx="707233" cy="707233"/>
            </a:xfrm>
          </p:grpSpPr>
          <p:sp>
            <p:nvSpPr>
              <p:cNvPr id="30" name="Shape 477">
                <a:extLst>
                  <a:ext uri="{FF2B5EF4-FFF2-40B4-BE49-F238E27FC236}">
                    <a16:creationId xmlns:a16="http://schemas.microsoft.com/office/drawing/2014/main" id="{188E22C4-8E79-0543-B550-F792A9A3D900}"/>
                  </a:ext>
                </a:extLst>
              </p:cNvPr>
              <p:cNvSpPr/>
              <p:nvPr/>
            </p:nvSpPr>
            <p:spPr>
              <a:xfrm>
                <a:off x="2691762" y="2440536"/>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3" name="_-47.png">
                <a:extLst>
                  <a:ext uri="{FF2B5EF4-FFF2-40B4-BE49-F238E27FC236}">
                    <a16:creationId xmlns:a16="http://schemas.microsoft.com/office/drawing/2014/main" id="{28D0FD4F-8162-9D47-BEFF-8718A917B28F}"/>
                  </a:ext>
                </a:extLst>
              </p:cNvPr>
              <p:cNvPicPr/>
              <p:nvPr/>
            </p:nvPicPr>
            <p:blipFill>
              <a:blip r:embed="rId5">
                <a:extLst/>
              </a:blip>
              <a:srcRect l="17032" t="20462" r="17032" b="20462"/>
              <a:stretch>
                <a:fillRect/>
              </a:stretch>
            </p:blipFill>
            <p:spPr>
              <a:xfrm>
                <a:off x="2820590" y="2586494"/>
                <a:ext cx="466313" cy="417807"/>
              </a:xfrm>
              <a:prstGeom prst="rect">
                <a:avLst/>
              </a:prstGeom>
              <a:ln w="3175" cap="flat">
                <a:noFill/>
                <a:miter lim="400000"/>
              </a:ln>
              <a:effectLst/>
            </p:spPr>
          </p:pic>
        </p:grpSp>
      </p:grpSp>
      <p:sp>
        <p:nvSpPr>
          <p:cNvPr id="34" name="Shape 62">
            <a:extLst>
              <a:ext uri="{FF2B5EF4-FFF2-40B4-BE49-F238E27FC236}">
                <a16:creationId xmlns:a16="http://schemas.microsoft.com/office/drawing/2014/main" id="{D0579B40-C4FF-3D4F-AAC7-4F3CCC0A76DA}"/>
              </a:ext>
            </a:extLst>
          </p:cNvPr>
          <p:cNvSpPr/>
          <p:nvPr/>
        </p:nvSpPr>
        <p:spPr>
          <a:xfrm flipH="1" flipV="1">
            <a:off x="3056803" y="4221017"/>
            <a:ext cx="0" cy="1854302"/>
          </a:xfrm>
          <a:prstGeom prst="line">
            <a:avLst/>
          </a:prstGeom>
          <a:ln w="3175">
            <a:solidFill>
              <a:srgbClr val="4277BB"/>
            </a:solidFill>
            <a:miter lim="400000"/>
          </a:ln>
        </p:spPr>
        <p:txBody>
          <a:bodyPr lIns="0" tIns="0" rIns="0" bIns="0" anchor="ctr"/>
          <a:lstStyle/>
          <a:p>
            <a:pPr lvl="0">
              <a:defRPr sz="1800"/>
            </a:pPr>
            <a:endParaRPr/>
          </a:p>
        </p:txBody>
      </p:sp>
      <p:sp>
        <p:nvSpPr>
          <p:cNvPr id="35" name="Shape 64">
            <a:extLst>
              <a:ext uri="{FF2B5EF4-FFF2-40B4-BE49-F238E27FC236}">
                <a16:creationId xmlns:a16="http://schemas.microsoft.com/office/drawing/2014/main" id="{BB53A32E-C1FB-124B-ADAD-E9A12CB16D82}"/>
              </a:ext>
            </a:extLst>
          </p:cNvPr>
          <p:cNvSpPr/>
          <p:nvPr/>
        </p:nvSpPr>
        <p:spPr>
          <a:xfrm>
            <a:off x="4747591" y="156196"/>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sp>
        <p:nvSpPr>
          <p:cNvPr id="36" name="Shape 62">
            <a:extLst>
              <a:ext uri="{FF2B5EF4-FFF2-40B4-BE49-F238E27FC236}">
                <a16:creationId xmlns:a16="http://schemas.microsoft.com/office/drawing/2014/main" id="{1FF32F32-DEDF-0E40-A0D9-90980EF68C17}"/>
              </a:ext>
            </a:extLst>
          </p:cNvPr>
          <p:cNvSpPr/>
          <p:nvPr/>
        </p:nvSpPr>
        <p:spPr>
          <a:xfrm flipH="1" flipV="1">
            <a:off x="4588561" y="166451"/>
            <a:ext cx="0" cy="2954906"/>
          </a:xfrm>
          <a:prstGeom prst="line">
            <a:avLst/>
          </a:prstGeom>
          <a:ln w="3175">
            <a:solidFill>
              <a:srgbClr val="4277BB"/>
            </a:solidFill>
            <a:miter lim="400000"/>
          </a:ln>
        </p:spPr>
        <p:txBody>
          <a:bodyPr lIns="0" tIns="0" rIns="0" bIns="0" anchor="ctr"/>
          <a:lstStyle/>
          <a:p>
            <a:pPr lvl="0">
              <a:defRPr sz="1800"/>
            </a:pPr>
            <a:endParaRPr/>
          </a:p>
        </p:txBody>
      </p:sp>
      <p:sp>
        <p:nvSpPr>
          <p:cNvPr id="37" name="Shape 62">
            <a:extLst>
              <a:ext uri="{FF2B5EF4-FFF2-40B4-BE49-F238E27FC236}">
                <a16:creationId xmlns:a16="http://schemas.microsoft.com/office/drawing/2014/main" id="{FA449BB5-A5E9-6E46-BEAF-16B058BF75BE}"/>
              </a:ext>
            </a:extLst>
          </p:cNvPr>
          <p:cNvSpPr/>
          <p:nvPr/>
        </p:nvSpPr>
        <p:spPr>
          <a:xfrm flipV="1">
            <a:off x="4597368" y="4105103"/>
            <a:ext cx="16164" cy="1970216"/>
          </a:xfrm>
          <a:prstGeom prst="line">
            <a:avLst/>
          </a:prstGeom>
          <a:ln w="3175">
            <a:solidFill>
              <a:srgbClr val="4277BB"/>
            </a:solidFill>
            <a:miter lim="400000"/>
          </a:ln>
        </p:spPr>
        <p:txBody>
          <a:bodyPr lIns="0" tIns="0" rIns="0" bIns="0" anchor="ctr"/>
          <a:lstStyle/>
          <a:p>
            <a:pPr lvl="0">
              <a:defRPr sz="1800"/>
            </a:pPr>
            <a:endParaRPr/>
          </a:p>
        </p:txBody>
      </p:sp>
    </p:spTree>
    <p:extLst>
      <p:ext uri="{BB962C8B-B14F-4D97-AF65-F5344CB8AC3E}">
        <p14:creationId xmlns:p14="http://schemas.microsoft.com/office/powerpoint/2010/main" val="3620158149"/>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97400"/>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859483"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PROVIDER NETWORK</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200400"/>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200400"/>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70611"/>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2" y="77000"/>
            <a:ext cx="8730" cy="3009058"/>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101450"/>
            <a:ext cx="0" cy="3281125"/>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34124"/>
            <a:ext cx="0" cy="3319576"/>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3101326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82" name="Group 193">
            <a:extLst>
              <a:ext uri="{FF2B5EF4-FFF2-40B4-BE49-F238E27FC236}">
                <a16:creationId xmlns:a16="http://schemas.microsoft.com/office/drawing/2014/main" id="{507F715C-4A7B-2B4B-83ED-A50066680154}"/>
              </a:ext>
            </a:extLst>
          </p:cNvPr>
          <p:cNvGrpSpPr/>
          <p:nvPr/>
        </p:nvGrpSpPr>
        <p:grpSpPr>
          <a:xfrm>
            <a:off x="579712" y="2075281"/>
            <a:ext cx="707232" cy="912814"/>
            <a:chOff x="8826" y="0"/>
            <a:chExt cx="707231" cy="912812"/>
          </a:xfrm>
        </p:grpSpPr>
        <p:grpSp>
          <p:nvGrpSpPr>
            <p:cNvPr id="83" name="Group 191">
              <a:extLst>
                <a:ext uri="{FF2B5EF4-FFF2-40B4-BE49-F238E27FC236}">
                  <a16:creationId xmlns:a16="http://schemas.microsoft.com/office/drawing/2014/main" id="{3EEA43DC-A366-E943-891F-2C1D294B3EFC}"/>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5622F41A-D709-3846-B18F-53BB50EAEB46}"/>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6" name="_-02.png">
                <a:extLst>
                  <a:ext uri="{FF2B5EF4-FFF2-40B4-BE49-F238E27FC236}">
                    <a16:creationId xmlns:a16="http://schemas.microsoft.com/office/drawing/2014/main" id="{FC006210-05B7-044B-A0E1-D84654FB9A47}"/>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16ACBFD6-D83D-6040-8F77-1E704B73B8A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sp>
        <p:nvSpPr>
          <p:cNvPr id="98" name="Shape 194">
            <a:extLst>
              <a:ext uri="{FF2B5EF4-FFF2-40B4-BE49-F238E27FC236}">
                <a16:creationId xmlns:a16="http://schemas.microsoft.com/office/drawing/2014/main" id="{C344208F-D489-2741-BDE7-F1CADBC65193}"/>
              </a:ext>
            </a:extLst>
          </p:cNvPr>
          <p:cNvSpPr/>
          <p:nvPr/>
        </p:nvSpPr>
        <p:spPr>
          <a:xfrm>
            <a:off x="1543743" y="211751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99" name="Shape 200">
            <a:extLst>
              <a:ext uri="{FF2B5EF4-FFF2-40B4-BE49-F238E27FC236}">
                <a16:creationId xmlns:a16="http://schemas.microsoft.com/office/drawing/2014/main" id="{E4610D88-206B-4149-8640-A46849FA512F}"/>
              </a:ext>
            </a:extLst>
          </p:cNvPr>
          <p:cNvSpPr/>
          <p:nvPr/>
        </p:nvSpPr>
        <p:spPr>
          <a:xfrm>
            <a:off x="1543743" y="3517120"/>
            <a:ext cx="1709677"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or user agent.</a:t>
            </a:r>
          </a:p>
        </p:txBody>
      </p:sp>
      <p:sp>
        <p:nvSpPr>
          <p:cNvPr id="100" name="Shape 206">
            <a:extLst>
              <a:ext uri="{FF2B5EF4-FFF2-40B4-BE49-F238E27FC236}">
                <a16:creationId xmlns:a16="http://schemas.microsoft.com/office/drawing/2014/main" id="{AC1E708D-CCB2-B944-A642-E96802BD2BC6}"/>
              </a:ext>
            </a:extLst>
          </p:cNvPr>
          <p:cNvSpPr/>
          <p:nvPr/>
        </p:nvSpPr>
        <p:spPr>
          <a:xfrm>
            <a:off x="1543743" y="4740342"/>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customer who uses various channels to access the commerce solutions on the cloud provider platform or enterprise network.</a:t>
            </a:r>
          </a:p>
        </p:txBody>
      </p:sp>
      <p:sp>
        <p:nvSpPr>
          <p:cNvPr id="101" name="Shape 212">
            <a:extLst>
              <a:ext uri="{FF2B5EF4-FFF2-40B4-BE49-F238E27FC236}">
                <a16:creationId xmlns:a16="http://schemas.microsoft.com/office/drawing/2014/main" id="{842B1804-F717-F942-9B03-1AA0551FB1F0}"/>
              </a:ext>
            </a:extLst>
          </p:cNvPr>
          <p:cNvSpPr/>
          <p:nvPr/>
        </p:nvSpPr>
        <p:spPr>
          <a:xfrm>
            <a:off x="1543743" y="6148528"/>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who has access to the commerce solutions on the enterprise network. If the business user is a merchant, supplier, or other third-party to the organization, their access might require VPN or some other secure, direct connection.</a:t>
            </a:r>
          </a:p>
        </p:txBody>
      </p:sp>
      <p:sp>
        <p:nvSpPr>
          <p:cNvPr id="102" name="Shape 218">
            <a:extLst>
              <a:ext uri="{FF2B5EF4-FFF2-40B4-BE49-F238E27FC236}">
                <a16:creationId xmlns:a16="http://schemas.microsoft.com/office/drawing/2014/main" id="{E80A0CE7-ACB5-0749-827F-41C4D6A7C21B}"/>
              </a:ext>
            </a:extLst>
          </p:cNvPr>
          <p:cNvSpPr/>
          <p:nvPr/>
        </p:nvSpPr>
        <p:spPr>
          <a:xfrm>
            <a:off x="4969544" y="2117510"/>
            <a:ext cx="1709676"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Business user operates in a business network interacting with the blockchain using an application. </a:t>
            </a:r>
          </a:p>
        </p:txBody>
      </p:sp>
      <p:sp>
        <p:nvSpPr>
          <p:cNvPr id="103" name="Shape 229">
            <a:extLst>
              <a:ext uri="{FF2B5EF4-FFF2-40B4-BE49-F238E27FC236}">
                <a16:creationId xmlns:a16="http://schemas.microsoft.com/office/drawing/2014/main" id="{72D525E4-D874-5648-A1EF-A88425E224F1}"/>
              </a:ext>
            </a:extLst>
          </p:cNvPr>
          <p:cNvSpPr/>
          <p:nvPr/>
        </p:nvSpPr>
        <p:spPr>
          <a:xfrm>
            <a:off x="4969543" y="338735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Person or automated system that makes use of one or more user applications.</a:t>
            </a:r>
          </a:p>
        </p:txBody>
      </p:sp>
      <p:sp>
        <p:nvSpPr>
          <p:cNvPr id="104" name="Shape 230">
            <a:extLst>
              <a:ext uri="{FF2B5EF4-FFF2-40B4-BE49-F238E27FC236}">
                <a16:creationId xmlns:a16="http://schemas.microsoft.com/office/drawing/2014/main" id="{D06D0672-A55D-014D-9E1D-0F4AF1943236}"/>
              </a:ext>
            </a:extLst>
          </p:cNvPr>
          <p:cNvSpPr/>
          <p:nvPr/>
        </p:nvSpPr>
        <p:spPr>
          <a:xfrm>
            <a:off x="4969543" y="4756448"/>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role that describes an enterprise user or third-party user.</a:t>
            </a:r>
          </a:p>
          <a:p>
            <a:pPr lvl="0">
              <a:defRPr sz="1800"/>
            </a:pPr>
            <a:r>
              <a:rPr sz="1000" dirty="0"/>
              <a:t>.</a:t>
            </a:r>
          </a:p>
        </p:txBody>
      </p:sp>
      <p:sp>
        <p:nvSpPr>
          <p:cNvPr id="105" name="Shape 535">
            <a:extLst>
              <a:ext uri="{FF2B5EF4-FFF2-40B4-BE49-F238E27FC236}">
                <a16:creationId xmlns:a16="http://schemas.microsoft.com/office/drawing/2014/main" id="{7FCEFDEF-6E37-6846-A8E9-90FAD89F8B64}"/>
              </a:ext>
            </a:extLst>
          </p:cNvPr>
          <p:cNvSpPr/>
          <p:nvPr/>
        </p:nvSpPr>
        <p:spPr>
          <a:xfrm>
            <a:off x="4969543" y="6202042"/>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connected to a web application or using a mobile application.</a:t>
            </a:r>
          </a:p>
        </p:txBody>
      </p:sp>
      <p:sp>
        <p:nvSpPr>
          <p:cNvPr id="106" name="Shape 194">
            <a:extLst>
              <a:ext uri="{FF2B5EF4-FFF2-40B4-BE49-F238E27FC236}">
                <a16:creationId xmlns:a16="http://schemas.microsoft.com/office/drawing/2014/main" id="{05D984BB-452B-7749-9C4F-FF9D7BEAAF40}"/>
              </a:ext>
            </a:extLst>
          </p:cNvPr>
          <p:cNvSpPr/>
          <p:nvPr/>
        </p:nvSpPr>
        <p:spPr>
          <a:xfrm>
            <a:off x="8009751" y="2146031"/>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Users of the cloud-hosted applications.</a:t>
            </a:r>
          </a:p>
        </p:txBody>
      </p:sp>
      <p:sp>
        <p:nvSpPr>
          <p:cNvPr id="107" name="Shape 194">
            <a:extLst>
              <a:ext uri="{FF2B5EF4-FFF2-40B4-BE49-F238E27FC236}">
                <a16:creationId xmlns:a16="http://schemas.microsoft.com/office/drawing/2014/main" id="{4CB0220B-B18C-D249-8FBB-AD392E660C8A}"/>
              </a:ext>
            </a:extLst>
          </p:cNvPr>
          <p:cNvSpPr/>
          <p:nvPr/>
        </p:nvSpPr>
        <p:spPr>
          <a:xfrm>
            <a:off x="8009751" y="3551825"/>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108" name="Group 193">
            <a:extLst>
              <a:ext uri="{FF2B5EF4-FFF2-40B4-BE49-F238E27FC236}">
                <a16:creationId xmlns:a16="http://schemas.microsoft.com/office/drawing/2014/main" id="{F5ABDA9A-0970-E84C-B850-8FDAF1B3417C}"/>
              </a:ext>
            </a:extLst>
          </p:cNvPr>
          <p:cNvGrpSpPr/>
          <p:nvPr/>
        </p:nvGrpSpPr>
        <p:grpSpPr>
          <a:xfrm>
            <a:off x="595754" y="3372278"/>
            <a:ext cx="707233" cy="953454"/>
            <a:chOff x="8826" y="-1"/>
            <a:chExt cx="707232" cy="953452"/>
          </a:xfrm>
        </p:grpSpPr>
        <p:grpSp>
          <p:nvGrpSpPr>
            <p:cNvPr id="109" name="Group 191">
              <a:extLst>
                <a:ext uri="{FF2B5EF4-FFF2-40B4-BE49-F238E27FC236}">
                  <a16:creationId xmlns:a16="http://schemas.microsoft.com/office/drawing/2014/main" id="{FCDA485D-775A-C94B-B9C2-25DE052E8523}"/>
                </a:ext>
              </a:extLst>
            </p:cNvPr>
            <p:cNvGrpSpPr/>
            <p:nvPr/>
          </p:nvGrpSpPr>
          <p:grpSpPr>
            <a:xfrm>
              <a:off x="8826" y="-1"/>
              <a:ext cx="707232" cy="707233"/>
              <a:chOff x="8826" y="0"/>
              <a:chExt cx="707231" cy="707231"/>
            </a:xfrm>
          </p:grpSpPr>
          <p:sp>
            <p:nvSpPr>
              <p:cNvPr id="111"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_-02.png">
                <a:extLst>
                  <a:ext uri="{FF2B5EF4-FFF2-40B4-BE49-F238E27FC236}">
                    <a16:creationId xmlns:a16="http://schemas.microsoft.com/office/drawing/2014/main" id="{894B92D4-CA06-DE49-A8EE-80E141A7F119}"/>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0" name="Shape 192">
              <a:extLst>
                <a:ext uri="{FF2B5EF4-FFF2-40B4-BE49-F238E27FC236}">
                  <a16:creationId xmlns:a16="http://schemas.microsoft.com/office/drawing/2014/main" id="{578FA462-2CE0-5047-83EE-2A6A2B5054F1}"/>
                </a:ext>
              </a:extLst>
            </p:cNvPr>
            <p:cNvSpPr/>
            <p:nvPr/>
          </p:nvSpPr>
          <p:spPr>
            <a:xfrm>
              <a:off x="210948"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END</a:t>
              </a:r>
            </a:p>
            <a:p>
              <a:pPr lvl="0">
                <a:defRPr sz="1800" b="0">
                  <a:solidFill>
                    <a:srgbClr val="000000"/>
                  </a:solidFill>
                </a:defRPr>
              </a:pPr>
              <a:r>
                <a:rPr sz="800" b="1" dirty="0">
                  <a:solidFill>
                    <a:srgbClr val="4277BB"/>
                  </a:solidFill>
                </a:rPr>
                <a:t>USER</a:t>
              </a:r>
            </a:p>
          </p:txBody>
        </p:sp>
      </p:grpSp>
      <p:grpSp>
        <p:nvGrpSpPr>
          <p:cNvPr id="113" name="Group 193">
            <a:extLst>
              <a:ext uri="{FF2B5EF4-FFF2-40B4-BE49-F238E27FC236}">
                <a16:creationId xmlns:a16="http://schemas.microsoft.com/office/drawing/2014/main" id="{3CBD9CE6-A0DA-174B-9B42-251CADAFB309}"/>
              </a:ext>
            </a:extLst>
          </p:cNvPr>
          <p:cNvGrpSpPr/>
          <p:nvPr/>
        </p:nvGrpSpPr>
        <p:grpSpPr>
          <a:xfrm>
            <a:off x="567840" y="4864535"/>
            <a:ext cx="729366" cy="953454"/>
            <a:chOff x="-11067" y="-1"/>
            <a:chExt cx="729365" cy="953452"/>
          </a:xfrm>
        </p:grpSpPr>
        <p:grpSp>
          <p:nvGrpSpPr>
            <p:cNvPr id="114" name="Group 191">
              <a:extLst>
                <a:ext uri="{FF2B5EF4-FFF2-40B4-BE49-F238E27FC236}">
                  <a16:creationId xmlns:a16="http://schemas.microsoft.com/office/drawing/2014/main" id="{1CE17CBD-E461-034B-A651-04E302032052}"/>
                </a:ext>
              </a:extLst>
            </p:cNvPr>
            <p:cNvGrpSpPr/>
            <p:nvPr/>
          </p:nvGrpSpPr>
          <p:grpSpPr>
            <a:xfrm>
              <a:off x="8826" y="-1"/>
              <a:ext cx="707232" cy="707233"/>
              <a:chOff x="8826" y="0"/>
              <a:chExt cx="707231" cy="707231"/>
            </a:xfrm>
          </p:grpSpPr>
          <p:sp>
            <p:nvSpPr>
              <p:cNvPr id="116" name="Shape 189">
                <a:extLst>
                  <a:ext uri="{FF2B5EF4-FFF2-40B4-BE49-F238E27FC236}">
                    <a16:creationId xmlns:a16="http://schemas.microsoft.com/office/drawing/2014/main" id="{88E59C1C-616D-1148-B2A3-BEC6241215E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7" name="_-02.png">
                <a:extLst>
                  <a:ext uri="{FF2B5EF4-FFF2-40B4-BE49-F238E27FC236}">
                    <a16:creationId xmlns:a16="http://schemas.microsoft.com/office/drawing/2014/main" id="{59A607B9-E053-E34E-ABD4-EC8C08109A81}"/>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5" name="Shape 192">
              <a:extLst>
                <a:ext uri="{FF2B5EF4-FFF2-40B4-BE49-F238E27FC236}">
                  <a16:creationId xmlns:a16="http://schemas.microsoft.com/office/drawing/2014/main" id="{EDE61061-4806-1B4C-AC82-C4C01D805433}"/>
                </a:ext>
              </a:extLst>
            </p:cNvPr>
            <p:cNvSpPr/>
            <p:nvPr/>
          </p:nvSpPr>
          <p:spPr>
            <a:xfrm>
              <a:off x="-11067" y="707231"/>
              <a:ext cx="72936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US</a:t>
              </a:r>
              <a:r>
                <a:rPr sz="800" b="1" dirty="0">
                  <a:solidFill>
                    <a:srgbClr val="4277BB"/>
                  </a:solidFill>
                </a:rPr>
                <a:t>ER</a:t>
              </a:r>
            </a:p>
          </p:txBody>
        </p:sp>
      </p:grpSp>
      <p:grpSp>
        <p:nvGrpSpPr>
          <p:cNvPr id="118" name="Group 193">
            <a:extLst>
              <a:ext uri="{FF2B5EF4-FFF2-40B4-BE49-F238E27FC236}">
                <a16:creationId xmlns:a16="http://schemas.microsoft.com/office/drawing/2014/main" id="{9A663E01-3EF2-6042-B623-659595F403F7}"/>
              </a:ext>
            </a:extLst>
          </p:cNvPr>
          <p:cNvGrpSpPr/>
          <p:nvPr/>
        </p:nvGrpSpPr>
        <p:grpSpPr>
          <a:xfrm>
            <a:off x="579712" y="6160360"/>
            <a:ext cx="707233" cy="953454"/>
            <a:chOff x="8826" y="-1"/>
            <a:chExt cx="707232" cy="953452"/>
          </a:xfrm>
        </p:grpSpPr>
        <p:grpSp>
          <p:nvGrpSpPr>
            <p:cNvPr id="119" name="Group 191">
              <a:extLst>
                <a:ext uri="{FF2B5EF4-FFF2-40B4-BE49-F238E27FC236}">
                  <a16:creationId xmlns:a16="http://schemas.microsoft.com/office/drawing/2014/main" id="{19546482-C0E2-214D-9B38-7149F47BFC9F}"/>
                </a:ext>
              </a:extLst>
            </p:cNvPr>
            <p:cNvGrpSpPr/>
            <p:nvPr/>
          </p:nvGrpSpPr>
          <p:grpSpPr>
            <a:xfrm>
              <a:off x="8826" y="-1"/>
              <a:ext cx="707232" cy="707233"/>
              <a:chOff x="8826" y="0"/>
              <a:chExt cx="707231" cy="707231"/>
            </a:xfrm>
          </p:grpSpPr>
          <p:sp>
            <p:nvSpPr>
              <p:cNvPr id="121" name="Shape 189">
                <a:extLst>
                  <a:ext uri="{FF2B5EF4-FFF2-40B4-BE49-F238E27FC236}">
                    <a16:creationId xmlns:a16="http://schemas.microsoft.com/office/drawing/2014/main" id="{DEE04FC6-2477-9942-8CFE-54ED8A0361D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2" name="_-02.png">
                <a:extLst>
                  <a:ext uri="{FF2B5EF4-FFF2-40B4-BE49-F238E27FC236}">
                    <a16:creationId xmlns:a16="http://schemas.microsoft.com/office/drawing/2014/main" id="{F4F6A60C-B6A1-364D-994B-122FB1C29035}"/>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0" name="Shape 192">
              <a:extLst>
                <a:ext uri="{FF2B5EF4-FFF2-40B4-BE49-F238E27FC236}">
                  <a16:creationId xmlns:a16="http://schemas.microsoft.com/office/drawing/2014/main" id="{BAC0BBF5-A32F-1646-9402-8BAFDDE07487}"/>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23" name="Group 193">
            <a:extLst>
              <a:ext uri="{FF2B5EF4-FFF2-40B4-BE49-F238E27FC236}">
                <a16:creationId xmlns:a16="http://schemas.microsoft.com/office/drawing/2014/main" id="{54B6A953-B36C-7340-8E2E-37270A250262}"/>
              </a:ext>
            </a:extLst>
          </p:cNvPr>
          <p:cNvGrpSpPr/>
          <p:nvPr/>
        </p:nvGrpSpPr>
        <p:grpSpPr>
          <a:xfrm>
            <a:off x="4092476" y="2067259"/>
            <a:ext cx="707233" cy="953454"/>
            <a:chOff x="8826" y="-1"/>
            <a:chExt cx="707232" cy="953452"/>
          </a:xfrm>
        </p:grpSpPr>
        <p:grpSp>
          <p:nvGrpSpPr>
            <p:cNvPr id="124" name="Group 191">
              <a:extLst>
                <a:ext uri="{FF2B5EF4-FFF2-40B4-BE49-F238E27FC236}">
                  <a16:creationId xmlns:a16="http://schemas.microsoft.com/office/drawing/2014/main" id="{C512C085-DF1C-AA49-8553-EBA10D54B952}"/>
                </a:ext>
              </a:extLst>
            </p:cNvPr>
            <p:cNvGrpSpPr/>
            <p:nvPr/>
          </p:nvGrpSpPr>
          <p:grpSpPr>
            <a:xfrm>
              <a:off x="8826" y="-1"/>
              <a:ext cx="707232" cy="707233"/>
              <a:chOff x="8826" y="0"/>
              <a:chExt cx="707231" cy="707231"/>
            </a:xfrm>
          </p:grpSpPr>
          <p:sp>
            <p:nvSpPr>
              <p:cNvPr id="126" name="Shape 189">
                <a:extLst>
                  <a:ext uri="{FF2B5EF4-FFF2-40B4-BE49-F238E27FC236}">
                    <a16:creationId xmlns:a16="http://schemas.microsoft.com/office/drawing/2014/main" id="{D82E1A40-F6F1-9E4F-B9D6-0F0AE49DB02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_-02.png">
                <a:extLst>
                  <a:ext uri="{FF2B5EF4-FFF2-40B4-BE49-F238E27FC236}">
                    <a16:creationId xmlns:a16="http://schemas.microsoft.com/office/drawing/2014/main" id="{2FA30320-2A9C-954C-AC4B-91519B4232A8}"/>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5" name="Shape 192">
              <a:extLst>
                <a:ext uri="{FF2B5EF4-FFF2-40B4-BE49-F238E27FC236}">
                  <a16:creationId xmlns:a16="http://schemas.microsoft.com/office/drawing/2014/main" id="{FAC18F49-B23A-D546-9ABE-2A196D8001F6}"/>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33" name="Group 193">
            <a:extLst>
              <a:ext uri="{FF2B5EF4-FFF2-40B4-BE49-F238E27FC236}">
                <a16:creationId xmlns:a16="http://schemas.microsoft.com/office/drawing/2014/main" id="{19CA2EBB-BA26-9143-8DC5-558BF52A320D}"/>
              </a:ext>
            </a:extLst>
          </p:cNvPr>
          <p:cNvGrpSpPr/>
          <p:nvPr/>
        </p:nvGrpSpPr>
        <p:grpSpPr>
          <a:xfrm>
            <a:off x="4084455" y="4856514"/>
            <a:ext cx="707233" cy="953454"/>
            <a:chOff x="8826" y="-1"/>
            <a:chExt cx="707232" cy="953452"/>
          </a:xfrm>
        </p:grpSpPr>
        <p:grpSp>
          <p:nvGrpSpPr>
            <p:cNvPr id="134" name="Group 191">
              <a:extLst>
                <a:ext uri="{FF2B5EF4-FFF2-40B4-BE49-F238E27FC236}">
                  <a16:creationId xmlns:a16="http://schemas.microsoft.com/office/drawing/2014/main" id="{EEAB2016-90C0-5D41-84C6-5908E83554CE}"/>
                </a:ext>
              </a:extLst>
            </p:cNvPr>
            <p:cNvGrpSpPr/>
            <p:nvPr/>
          </p:nvGrpSpPr>
          <p:grpSpPr>
            <a:xfrm>
              <a:off x="8826" y="-1"/>
              <a:ext cx="707232" cy="707233"/>
              <a:chOff x="8826" y="0"/>
              <a:chExt cx="707231" cy="707231"/>
            </a:xfrm>
          </p:grpSpPr>
          <p:sp>
            <p:nvSpPr>
              <p:cNvPr id="136" name="Shape 189">
                <a:extLst>
                  <a:ext uri="{FF2B5EF4-FFF2-40B4-BE49-F238E27FC236}">
                    <a16:creationId xmlns:a16="http://schemas.microsoft.com/office/drawing/2014/main" id="{4CD631AC-0D12-8A40-852C-69823B6AA7C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7" name="_-02.png">
                <a:extLst>
                  <a:ext uri="{FF2B5EF4-FFF2-40B4-BE49-F238E27FC236}">
                    <a16:creationId xmlns:a16="http://schemas.microsoft.com/office/drawing/2014/main" id="{1DFFED61-C405-FE47-889B-CC3C63F1DB3E}"/>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35" name="Shape 192">
              <a:extLst>
                <a:ext uri="{FF2B5EF4-FFF2-40B4-BE49-F238E27FC236}">
                  <a16:creationId xmlns:a16="http://schemas.microsoft.com/office/drawing/2014/main" id="{F6CCC157-2571-CA4D-957E-73C7393AD190}"/>
                </a:ext>
              </a:extLst>
            </p:cNvPr>
            <p:cNvSpPr/>
            <p:nvPr/>
          </p:nvSpPr>
          <p:spPr>
            <a:xfrm>
              <a:off x="171675" y="707231"/>
              <a:ext cx="36388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sz="800" b="1" dirty="0">
                  <a:solidFill>
                    <a:srgbClr val="4277BB"/>
                  </a:solidFill>
                </a:rPr>
                <a:t>USER</a:t>
              </a:r>
            </a:p>
          </p:txBody>
        </p:sp>
      </p:grpSp>
      <p:grpSp>
        <p:nvGrpSpPr>
          <p:cNvPr id="138" name="Group 193">
            <a:extLst>
              <a:ext uri="{FF2B5EF4-FFF2-40B4-BE49-F238E27FC236}">
                <a16:creationId xmlns:a16="http://schemas.microsoft.com/office/drawing/2014/main" id="{32E94AAF-3D88-5549-86AA-D80649D77187}"/>
              </a:ext>
            </a:extLst>
          </p:cNvPr>
          <p:cNvGrpSpPr/>
          <p:nvPr/>
        </p:nvGrpSpPr>
        <p:grpSpPr>
          <a:xfrm>
            <a:off x="4092476" y="6147404"/>
            <a:ext cx="707233" cy="953454"/>
            <a:chOff x="8826" y="-1"/>
            <a:chExt cx="707232" cy="953452"/>
          </a:xfrm>
        </p:grpSpPr>
        <p:grpSp>
          <p:nvGrpSpPr>
            <p:cNvPr id="139" name="Group 191">
              <a:extLst>
                <a:ext uri="{FF2B5EF4-FFF2-40B4-BE49-F238E27FC236}">
                  <a16:creationId xmlns:a16="http://schemas.microsoft.com/office/drawing/2014/main" id="{87C26950-7C89-764A-A419-6A126FE1AA5C}"/>
                </a:ext>
              </a:extLst>
            </p:cNvPr>
            <p:cNvGrpSpPr/>
            <p:nvPr/>
          </p:nvGrpSpPr>
          <p:grpSpPr>
            <a:xfrm>
              <a:off x="8826" y="-1"/>
              <a:ext cx="707232" cy="707233"/>
              <a:chOff x="8826" y="0"/>
              <a:chExt cx="707231" cy="707231"/>
            </a:xfrm>
          </p:grpSpPr>
          <p:sp>
            <p:nvSpPr>
              <p:cNvPr id="141" name="Shape 189">
                <a:extLst>
                  <a:ext uri="{FF2B5EF4-FFF2-40B4-BE49-F238E27FC236}">
                    <a16:creationId xmlns:a16="http://schemas.microsoft.com/office/drawing/2014/main" id="{9248DB1F-FAD8-9247-A5A9-7447EC72B7B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2" name="_-02.png">
                <a:extLst>
                  <a:ext uri="{FF2B5EF4-FFF2-40B4-BE49-F238E27FC236}">
                    <a16:creationId xmlns:a16="http://schemas.microsoft.com/office/drawing/2014/main" id="{9138790D-DBE5-394E-AEAB-8B8379E08BA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0" name="Shape 192">
              <a:extLst>
                <a:ext uri="{FF2B5EF4-FFF2-40B4-BE49-F238E27FC236}">
                  <a16:creationId xmlns:a16="http://schemas.microsoft.com/office/drawing/2014/main" id="{85A63B49-70CD-F34E-9C91-370E0822DDD7}"/>
                </a:ext>
              </a:extLst>
            </p:cNvPr>
            <p:cNvSpPr/>
            <p:nvPr/>
          </p:nvSpPr>
          <p:spPr>
            <a:xfrm>
              <a:off x="154043" y="707231"/>
              <a:ext cx="39914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MOBILE</a:t>
              </a:r>
            </a:p>
            <a:p>
              <a:pPr lvl="0">
                <a:defRPr sz="1800" b="0">
                  <a:solidFill>
                    <a:srgbClr val="000000"/>
                  </a:solidFill>
                </a:defRPr>
              </a:pPr>
              <a:r>
                <a:rPr sz="800" b="1" dirty="0">
                  <a:solidFill>
                    <a:srgbClr val="4277BB"/>
                  </a:solidFill>
                </a:rPr>
                <a:t>USER</a:t>
              </a:r>
            </a:p>
          </p:txBody>
        </p:sp>
      </p:grpSp>
      <p:grpSp>
        <p:nvGrpSpPr>
          <p:cNvPr id="143" name="Group 193">
            <a:extLst>
              <a:ext uri="{FF2B5EF4-FFF2-40B4-BE49-F238E27FC236}">
                <a16:creationId xmlns:a16="http://schemas.microsoft.com/office/drawing/2014/main" id="{CFC71A48-36ED-0742-9858-C15DEF6B830B}"/>
              </a:ext>
            </a:extLst>
          </p:cNvPr>
          <p:cNvGrpSpPr/>
          <p:nvPr/>
        </p:nvGrpSpPr>
        <p:grpSpPr>
          <a:xfrm>
            <a:off x="7223486" y="2075280"/>
            <a:ext cx="710293" cy="953454"/>
            <a:chOff x="5766" y="-1"/>
            <a:chExt cx="710292" cy="953452"/>
          </a:xfrm>
        </p:grpSpPr>
        <p:grpSp>
          <p:nvGrpSpPr>
            <p:cNvPr id="144" name="Group 191">
              <a:extLst>
                <a:ext uri="{FF2B5EF4-FFF2-40B4-BE49-F238E27FC236}">
                  <a16:creationId xmlns:a16="http://schemas.microsoft.com/office/drawing/2014/main" id="{261B59CD-4309-6244-949A-61509CB35C76}"/>
                </a:ext>
              </a:extLst>
            </p:cNvPr>
            <p:cNvGrpSpPr/>
            <p:nvPr/>
          </p:nvGrpSpPr>
          <p:grpSpPr>
            <a:xfrm>
              <a:off x="8826" y="-1"/>
              <a:ext cx="707232" cy="707233"/>
              <a:chOff x="8826" y="0"/>
              <a:chExt cx="707231" cy="707231"/>
            </a:xfrm>
          </p:grpSpPr>
          <p:sp>
            <p:nvSpPr>
              <p:cNvPr id="146" name="Shape 189">
                <a:extLst>
                  <a:ext uri="{FF2B5EF4-FFF2-40B4-BE49-F238E27FC236}">
                    <a16:creationId xmlns:a16="http://schemas.microsoft.com/office/drawing/2014/main" id="{896832A6-0BFE-9548-8B81-88755755DA0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7" name="_-02.png">
                <a:extLst>
                  <a:ext uri="{FF2B5EF4-FFF2-40B4-BE49-F238E27FC236}">
                    <a16:creationId xmlns:a16="http://schemas.microsoft.com/office/drawing/2014/main" id="{82F8BE9C-A7C8-D340-932B-94C74F3D5C1A}"/>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5" name="Shape 192">
              <a:extLst>
                <a:ext uri="{FF2B5EF4-FFF2-40B4-BE49-F238E27FC236}">
                  <a16:creationId xmlns:a16="http://schemas.microsoft.com/office/drawing/2014/main" id="{3A6ED2E0-8412-874C-8933-95FD3F8DAF5F}"/>
                </a:ext>
              </a:extLst>
            </p:cNvPr>
            <p:cNvSpPr/>
            <p:nvPr/>
          </p:nvSpPr>
          <p:spPr>
            <a:xfrm>
              <a:off x="5766" y="707231"/>
              <a:ext cx="69570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sz="800" b="1" dirty="0">
                  <a:solidFill>
                    <a:srgbClr val="4277BB"/>
                  </a:solidFill>
                </a:rPr>
                <a:t>USER</a:t>
              </a:r>
            </a:p>
          </p:txBody>
        </p:sp>
      </p:grpSp>
      <p:grpSp>
        <p:nvGrpSpPr>
          <p:cNvPr id="148" name="Group 193">
            <a:extLst>
              <a:ext uri="{FF2B5EF4-FFF2-40B4-BE49-F238E27FC236}">
                <a16:creationId xmlns:a16="http://schemas.microsoft.com/office/drawing/2014/main" id="{80CB16A6-107E-DE4C-8218-39C99B03E75E}"/>
              </a:ext>
            </a:extLst>
          </p:cNvPr>
          <p:cNvGrpSpPr/>
          <p:nvPr/>
        </p:nvGrpSpPr>
        <p:grpSpPr>
          <a:xfrm>
            <a:off x="7216995" y="3438243"/>
            <a:ext cx="707232" cy="912814"/>
            <a:chOff x="8826" y="0"/>
            <a:chExt cx="707231" cy="912812"/>
          </a:xfrm>
        </p:grpSpPr>
        <p:grpSp>
          <p:nvGrpSpPr>
            <p:cNvPr id="149" name="Group 191">
              <a:extLst>
                <a:ext uri="{FF2B5EF4-FFF2-40B4-BE49-F238E27FC236}">
                  <a16:creationId xmlns:a16="http://schemas.microsoft.com/office/drawing/2014/main" id="{370EE4B7-7AE6-6340-BC3E-C489199CC7D3}"/>
                </a:ext>
              </a:extLst>
            </p:cNvPr>
            <p:cNvGrpSpPr/>
            <p:nvPr/>
          </p:nvGrpSpPr>
          <p:grpSpPr>
            <a:xfrm>
              <a:off x="8826" y="-1"/>
              <a:ext cx="707232" cy="707233"/>
              <a:chOff x="8826" y="0"/>
              <a:chExt cx="707231" cy="707231"/>
            </a:xfrm>
          </p:grpSpPr>
          <p:sp>
            <p:nvSpPr>
              <p:cNvPr id="151" name="Shape 189">
                <a:extLst>
                  <a:ext uri="{FF2B5EF4-FFF2-40B4-BE49-F238E27FC236}">
                    <a16:creationId xmlns:a16="http://schemas.microsoft.com/office/drawing/2014/main" id="{2C8F4B22-FC81-4D44-B66E-2D7AC18ADAA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2" name="_-02.png">
                <a:extLst>
                  <a:ext uri="{FF2B5EF4-FFF2-40B4-BE49-F238E27FC236}">
                    <a16:creationId xmlns:a16="http://schemas.microsoft.com/office/drawing/2014/main" id="{F13DA975-FC91-414A-AE64-086C44430CC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50" name="Shape 192">
              <a:extLst>
                <a:ext uri="{FF2B5EF4-FFF2-40B4-BE49-F238E27FC236}">
                  <a16:creationId xmlns:a16="http://schemas.microsoft.com/office/drawing/2014/main" id="{44FD4842-598D-1A49-80C9-816C44445416}"/>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grpSp>
        <p:nvGrpSpPr>
          <p:cNvPr id="153" name="Group 217">
            <a:extLst>
              <a:ext uri="{FF2B5EF4-FFF2-40B4-BE49-F238E27FC236}">
                <a16:creationId xmlns:a16="http://schemas.microsoft.com/office/drawing/2014/main" id="{5DE6AF2A-0E48-A94E-8F1A-375390213051}"/>
              </a:ext>
            </a:extLst>
          </p:cNvPr>
          <p:cNvGrpSpPr/>
          <p:nvPr/>
        </p:nvGrpSpPr>
        <p:grpSpPr>
          <a:xfrm>
            <a:off x="7216995" y="6149042"/>
            <a:ext cx="707233" cy="903309"/>
            <a:chOff x="1694" y="9504"/>
            <a:chExt cx="707231" cy="903307"/>
          </a:xfrm>
        </p:grpSpPr>
        <p:sp>
          <p:nvSpPr>
            <p:cNvPr id="154" name="Shape 213">
              <a:extLst>
                <a:ext uri="{FF2B5EF4-FFF2-40B4-BE49-F238E27FC236}">
                  <a16:creationId xmlns:a16="http://schemas.microsoft.com/office/drawing/2014/main" id="{CADBD845-EFD2-8C43-87B5-91D724A9E6E3}"/>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55" name="Group 216">
              <a:extLst>
                <a:ext uri="{FF2B5EF4-FFF2-40B4-BE49-F238E27FC236}">
                  <a16:creationId xmlns:a16="http://schemas.microsoft.com/office/drawing/2014/main" id="{DE16DEED-E4C5-4241-9D12-1CB069984382}"/>
                </a:ext>
              </a:extLst>
            </p:cNvPr>
            <p:cNvGrpSpPr/>
            <p:nvPr/>
          </p:nvGrpSpPr>
          <p:grpSpPr>
            <a:xfrm>
              <a:off x="118836" y="72054"/>
              <a:ext cx="469553" cy="840759"/>
              <a:chOff x="118836" y="72054"/>
              <a:chExt cx="469552" cy="840757"/>
            </a:xfrm>
          </p:grpSpPr>
          <p:pic>
            <p:nvPicPr>
              <p:cNvPr id="156" name="_-06.png">
                <a:extLst>
                  <a:ext uri="{FF2B5EF4-FFF2-40B4-BE49-F238E27FC236}">
                    <a16:creationId xmlns:a16="http://schemas.microsoft.com/office/drawing/2014/main" id="{CE1AC072-B189-6542-BCD4-F93E842AED1F}"/>
                  </a:ext>
                </a:extLst>
              </p:cNvPr>
              <p:cNvPicPr/>
              <p:nvPr/>
            </p:nvPicPr>
            <p:blipFill>
              <a:blip r:embed="rId4">
                <a:extLst/>
              </a:blip>
              <a:srcRect l="25520" t="10188" r="20198" b="9074"/>
              <a:stretch>
                <a:fillRect/>
              </a:stretch>
            </p:blipFill>
            <p:spPr>
              <a:xfrm>
                <a:off x="180489" y="72054"/>
                <a:ext cx="383890" cy="571003"/>
              </a:xfrm>
              <a:prstGeom prst="rect">
                <a:avLst/>
              </a:prstGeom>
              <a:ln w="3175" cap="flat">
                <a:noFill/>
                <a:miter lim="400000"/>
              </a:ln>
              <a:effectLst/>
            </p:spPr>
          </p:pic>
          <p:sp>
            <p:nvSpPr>
              <p:cNvPr id="157" name="Shape 215">
                <a:extLst>
                  <a:ext uri="{FF2B5EF4-FFF2-40B4-BE49-F238E27FC236}">
                    <a16:creationId xmlns:a16="http://schemas.microsoft.com/office/drawing/2014/main" id="{BF310EA1-DFC6-9140-9516-83C22DCF6575}"/>
                  </a:ext>
                </a:extLst>
              </p:cNvPr>
              <p:cNvSpPr/>
              <p:nvPr/>
            </p:nvSpPr>
            <p:spPr>
              <a:xfrm>
                <a:off x="118836" y="707231"/>
                <a:ext cx="46955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DEVICE</a:t>
                </a:r>
              </a:p>
            </p:txBody>
          </p:sp>
        </p:grpSp>
      </p:grpSp>
      <p:sp>
        <p:nvSpPr>
          <p:cNvPr id="158" name="Shape 218">
            <a:extLst>
              <a:ext uri="{FF2B5EF4-FFF2-40B4-BE49-F238E27FC236}">
                <a16:creationId xmlns:a16="http://schemas.microsoft.com/office/drawing/2014/main" id="{8AEB1CE3-A35E-C047-A652-403B530CF128}"/>
              </a:ext>
            </a:extLst>
          </p:cNvPr>
          <p:cNvSpPr/>
          <p:nvPr/>
        </p:nvSpPr>
        <p:spPr>
          <a:xfrm>
            <a:off x="8009751" y="6213336"/>
            <a:ext cx="1709676"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Contains sensors and/or actuators and firmware plus a network connection; may have a user interface.</a:t>
            </a:r>
          </a:p>
        </p:txBody>
      </p:sp>
      <p:grpSp>
        <p:nvGrpSpPr>
          <p:cNvPr id="159" name="Group 228">
            <a:extLst>
              <a:ext uri="{FF2B5EF4-FFF2-40B4-BE49-F238E27FC236}">
                <a16:creationId xmlns:a16="http://schemas.microsoft.com/office/drawing/2014/main" id="{7B56A153-FE2A-C44F-8AFF-F715D771FF7F}"/>
              </a:ext>
            </a:extLst>
          </p:cNvPr>
          <p:cNvGrpSpPr/>
          <p:nvPr/>
        </p:nvGrpSpPr>
        <p:grpSpPr>
          <a:xfrm>
            <a:off x="7074269" y="4856514"/>
            <a:ext cx="992684" cy="915982"/>
            <a:chOff x="56337" y="0"/>
            <a:chExt cx="992683" cy="915980"/>
          </a:xfrm>
        </p:grpSpPr>
        <p:sp>
          <p:nvSpPr>
            <p:cNvPr id="160" name="Shape 224">
              <a:extLst>
                <a:ext uri="{FF2B5EF4-FFF2-40B4-BE49-F238E27FC236}">
                  <a16:creationId xmlns:a16="http://schemas.microsoft.com/office/drawing/2014/main" id="{450D2A69-5A70-CD46-A64E-BA60FECF2168}"/>
                </a:ext>
              </a:extLst>
            </p:cNvPr>
            <p:cNvSpPr/>
            <p:nvPr/>
          </p:nvSpPr>
          <p:spPr>
            <a:xfrm>
              <a:off x="19023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61" name="Group 227">
              <a:extLst>
                <a:ext uri="{FF2B5EF4-FFF2-40B4-BE49-F238E27FC236}">
                  <a16:creationId xmlns:a16="http://schemas.microsoft.com/office/drawing/2014/main" id="{F7D2B148-FB32-054E-9004-9B0EBAFD3419}"/>
                </a:ext>
              </a:extLst>
            </p:cNvPr>
            <p:cNvGrpSpPr/>
            <p:nvPr/>
          </p:nvGrpSpPr>
          <p:grpSpPr>
            <a:xfrm>
              <a:off x="56337" y="176869"/>
              <a:ext cx="992685" cy="739112"/>
              <a:chOff x="70743" y="164126"/>
              <a:chExt cx="992683" cy="739111"/>
            </a:xfrm>
          </p:grpSpPr>
          <p:pic>
            <p:nvPicPr>
              <p:cNvPr id="162" name="_-05.png">
                <a:extLst>
                  <a:ext uri="{FF2B5EF4-FFF2-40B4-BE49-F238E27FC236}">
                    <a16:creationId xmlns:a16="http://schemas.microsoft.com/office/drawing/2014/main" id="{1CA2AE89-6BAE-D545-A09E-3EC2FEC6D07E}"/>
                  </a:ext>
                </a:extLst>
              </p:cNvPr>
              <p:cNvPicPr/>
              <p:nvPr/>
            </p:nvPicPr>
            <p:blipFill>
              <a:blip r:embed="rId5">
                <a:extLst/>
              </a:blip>
              <a:srcRect l="23064" t="23206" r="23064" b="23206"/>
              <a:stretch>
                <a:fillRect/>
              </a:stretch>
            </p:blipFill>
            <p:spPr>
              <a:xfrm>
                <a:off x="367768" y="164126"/>
                <a:ext cx="380996" cy="378980"/>
              </a:xfrm>
              <a:prstGeom prst="rect">
                <a:avLst/>
              </a:prstGeom>
              <a:ln w="3175" cap="flat">
                <a:noFill/>
                <a:miter lim="400000"/>
              </a:ln>
              <a:effectLst/>
            </p:spPr>
          </p:pic>
          <p:sp>
            <p:nvSpPr>
              <p:cNvPr id="163" name="Shape 226">
                <a:extLst>
                  <a:ext uri="{FF2B5EF4-FFF2-40B4-BE49-F238E27FC236}">
                    <a16:creationId xmlns:a16="http://schemas.microsoft.com/office/drawing/2014/main" id="{D172A144-405D-3341-A4C8-A03C1D22B809}"/>
                  </a:ext>
                </a:extLst>
              </p:cNvPr>
              <p:cNvSpPr/>
              <p:nvPr/>
            </p:nvSpPr>
            <p:spPr>
              <a:xfrm>
                <a:off x="70743" y="697656"/>
                <a:ext cx="992685"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PHYSICAL ENTITY</a:t>
                </a:r>
              </a:p>
            </p:txBody>
          </p:sp>
        </p:grpSp>
      </p:grpSp>
      <p:sp>
        <p:nvSpPr>
          <p:cNvPr id="164" name="Shape 230">
            <a:extLst>
              <a:ext uri="{FF2B5EF4-FFF2-40B4-BE49-F238E27FC236}">
                <a16:creationId xmlns:a16="http://schemas.microsoft.com/office/drawing/2014/main" id="{25680A6E-81D5-F64D-92CE-4F382EF79B97}"/>
              </a:ext>
            </a:extLst>
          </p:cNvPr>
          <p:cNvSpPr/>
          <p:nvPr/>
        </p:nvSpPr>
        <p:spPr>
          <a:xfrm>
            <a:off x="8009751" y="4739504"/>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Real-world object that is of interest and subject to sensor measurements and/or actuator behavior.</a:t>
            </a:r>
          </a:p>
        </p:txBody>
      </p:sp>
      <p:grpSp>
        <p:nvGrpSpPr>
          <p:cNvPr id="9" name="Group 8">
            <a:extLst>
              <a:ext uri="{FF2B5EF4-FFF2-40B4-BE49-F238E27FC236}">
                <a16:creationId xmlns:a16="http://schemas.microsoft.com/office/drawing/2014/main" id="{D6457587-1ADC-6B45-BC65-7F79BD9E5BC0}"/>
              </a:ext>
            </a:extLst>
          </p:cNvPr>
          <p:cNvGrpSpPr/>
          <p:nvPr/>
        </p:nvGrpSpPr>
        <p:grpSpPr>
          <a:xfrm>
            <a:off x="4084455" y="3362968"/>
            <a:ext cx="707234" cy="953454"/>
            <a:chOff x="4028308" y="3403073"/>
            <a:chExt cx="707234" cy="953454"/>
          </a:xfrm>
        </p:grpSpPr>
        <p:grpSp>
          <p:nvGrpSpPr>
            <p:cNvPr id="128" name="Group 193">
              <a:extLst>
                <a:ext uri="{FF2B5EF4-FFF2-40B4-BE49-F238E27FC236}">
                  <a16:creationId xmlns:a16="http://schemas.microsoft.com/office/drawing/2014/main" id="{7A1A3C3F-19AD-8B48-81BA-27258BEA90B0}"/>
                </a:ext>
              </a:extLst>
            </p:cNvPr>
            <p:cNvGrpSpPr/>
            <p:nvPr/>
          </p:nvGrpSpPr>
          <p:grpSpPr>
            <a:xfrm>
              <a:off x="4028308" y="3403073"/>
              <a:ext cx="707234" cy="953454"/>
              <a:chOff x="8826" y="-1"/>
              <a:chExt cx="707233" cy="953452"/>
            </a:xfrm>
          </p:grpSpPr>
          <p:sp>
            <p:nvSpPr>
              <p:cNvPr id="131" name="Shape 189">
                <a:extLst>
                  <a:ext uri="{FF2B5EF4-FFF2-40B4-BE49-F238E27FC236}">
                    <a16:creationId xmlns:a16="http://schemas.microsoft.com/office/drawing/2014/main" id="{42B800B5-FE45-D444-AFE4-DAC8473F3137}"/>
                  </a:ext>
                </a:extLst>
              </p:cNvPr>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30" name="Shape 192">
                <a:extLst>
                  <a:ext uri="{FF2B5EF4-FFF2-40B4-BE49-F238E27FC236}">
                    <a16:creationId xmlns:a16="http://schemas.microsoft.com/office/drawing/2014/main" id="{9BFDFE43-CF20-3F4B-AC7A-50367EFC3321}"/>
                  </a:ext>
                </a:extLst>
              </p:cNvPr>
              <p:cNvSpPr/>
              <p:nvPr/>
            </p:nvSpPr>
            <p:spPr>
              <a:xfrm>
                <a:off x="210949"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USER</a:t>
                </a:r>
              </a:p>
            </p:txBody>
          </p:sp>
        </p:grpSp>
        <p:pic>
          <p:nvPicPr>
            <p:cNvPr id="8" name="Picture 7">
              <a:extLst>
                <a:ext uri="{FF2B5EF4-FFF2-40B4-BE49-F238E27FC236}">
                  <a16:creationId xmlns:a16="http://schemas.microsoft.com/office/drawing/2014/main" id="{F5D2910B-74D7-DA49-8E88-E8285E110E40}"/>
                </a:ext>
              </a:extLst>
            </p:cNvPr>
            <p:cNvPicPr>
              <a:picLocks noChangeAspect="1"/>
            </p:cNvPicPr>
            <p:nvPr/>
          </p:nvPicPr>
          <p:blipFill>
            <a:blip r:embed="rId6"/>
            <a:stretch>
              <a:fillRect/>
            </a:stretch>
          </p:blipFill>
          <p:spPr>
            <a:xfrm>
              <a:off x="4167587" y="3523083"/>
              <a:ext cx="445175" cy="461663"/>
            </a:xfrm>
            <a:prstGeom prst="rect">
              <a:avLst/>
            </a:prstGeom>
          </p:spPr>
        </p:pic>
      </p:grpSp>
    </p:spTree>
    <p:extLst>
      <p:ext uri="{BB962C8B-B14F-4D97-AF65-F5344CB8AC3E}">
        <p14:creationId xmlns:p14="http://schemas.microsoft.com/office/powerpoint/2010/main" val="3650815245"/>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50647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Design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2" name="Table 1">
            <a:extLst>
              <a:ext uri="{FF2B5EF4-FFF2-40B4-BE49-F238E27FC236}">
                <a16:creationId xmlns:a16="http://schemas.microsoft.com/office/drawing/2014/main" id="{E4078720-2998-4641-920D-64F9D70437B0}"/>
              </a:ext>
            </a:extLst>
          </p:cNvPr>
          <p:cNvGraphicFramePr>
            <a:graphicFrameLocks noGrp="1"/>
          </p:cNvGraphicFramePr>
          <p:nvPr>
            <p:extLst/>
          </p:nvPr>
        </p:nvGraphicFramePr>
        <p:xfrm>
          <a:off x="490627" y="4787685"/>
          <a:ext cx="4470400" cy="111252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2940995011"/>
                    </a:ext>
                  </a:extLst>
                </a:gridCol>
                <a:gridCol w="2235200">
                  <a:extLst>
                    <a:ext uri="{9D8B030D-6E8A-4147-A177-3AD203B41FA5}">
                      <a16:colId xmlns:a16="http://schemas.microsoft.com/office/drawing/2014/main" val="3358896693"/>
                    </a:ext>
                  </a:extLst>
                </a:gridCol>
              </a:tblGrid>
              <a:tr h="370840">
                <a:tc>
                  <a:txBody>
                    <a:bodyPr/>
                    <a:lstStyle/>
                    <a:p>
                      <a:r>
                        <a:rPr lang="en-US" b="1" dirty="0"/>
                        <a:t>Group Borders</a:t>
                      </a:r>
                    </a:p>
                  </a:txBody>
                  <a:tcPr/>
                </a:tc>
                <a:tc>
                  <a:txBody>
                    <a:bodyPr/>
                    <a:lstStyle/>
                    <a:p>
                      <a:r>
                        <a:rPr lang="en-US" dirty="0"/>
                        <a:t>1 </a:t>
                      </a:r>
                      <a:r>
                        <a:rPr lang="en-US" dirty="0" err="1"/>
                        <a:t>pt</a:t>
                      </a:r>
                      <a:r>
                        <a:rPr lang="en-US" dirty="0"/>
                        <a:t> width</a:t>
                      </a:r>
                    </a:p>
                  </a:txBody>
                  <a:tcPr/>
                </a:tc>
                <a:extLst>
                  <a:ext uri="{0D108BD9-81ED-4DB2-BD59-A6C34878D82A}">
                    <a16:rowId xmlns:a16="http://schemas.microsoft.com/office/drawing/2014/main" val="3536328909"/>
                  </a:ext>
                </a:extLst>
              </a:tr>
              <a:tr h="370840">
                <a:tc>
                  <a:txBody>
                    <a:bodyPr/>
                    <a:lstStyle/>
                    <a:p>
                      <a:r>
                        <a:rPr lang="en-US" b="1" dirty="0"/>
                        <a:t>Connecting Lines</a:t>
                      </a:r>
                    </a:p>
                  </a:txBody>
                  <a:tcPr/>
                </a:tc>
                <a:tc>
                  <a:txBody>
                    <a:bodyPr/>
                    <a:lstStyle/>
                    <a:p>
                      <a:r>
                        <a:rPr lang="en-US" dirty="0"/>
                        <a:t>2 </a:t>
                      </a:r>
                      <a:r>
                        <a:rPr lang="en-US" dirty="0" err="1"/>
                        <a:t>pt</a:t>
                      </a:r>
                      <a:r>
                        <a:rPr lang="en-US" dirty="0"/>
                        <a:t> width</a:t>
                      </a:r>
                    </a:p>
                  </a:txBody>
                  <a:tcPr/>
                </a:tc>
                <a:extLst>
                  <a:ext uri="{0D108BD9-81ED-4DB2-BD59-A6C34878D82A}">
                    <a16:rowId xmlns:a16="http://schemas.microsoft.com/office/drawing/2014/main" val="225973148"/>
                  </a:ext>
                </a:extLst>
              </a:tr>
              <a:tr h="370840">
                <a:tc>
                  <a:txBody>
                    <a:bodyPr/>
                    <a:lstStyle/>
                    <a:p>
                      <a:r>
                        <a:rPr lang="en-US" b="1" dirty="0"/>
                        <a:t>Object Text</a:t>
                      </a:r>
                    </a:p>
                  </a:txBody>
                  <a:tcPr/>
                </a:tc>
                <a:tc>
                  <a:txBody>
                    <a:bodyPr/>
                    <a:lstStyle/>
                    <a:p>
                      <a:r>
                        <a:rPr lang="en-US" dirty="0"/>
                        <a:t>Calibri 8 </a:t>
                      </a:r>
                      <a:r>
                        <a:rPr lang="en-US" dirty="0" err="1"/>
                        <a:t>pt</a:t>
                      </a:r>
                      <a:endParaRPr lang="en-US" dirty="0"/>
                    </a:p>
                  </a:txBody>
                  <a:tcPr/>
                </a:tc>
                <a:extLst>
                  <a:ext uri="{0D108BD9-81ED-4DB2-BD59-A6C34878D82A}">
                    <a16:rowId xmlns:a16="http://schemas.microsoft.com/office/drawing/2014/main" val="2514172961"/>
                  </a:ext>
                </a:extLst>
              </a:tr>
            </a:tbl>
          </a:graphicData>
        </a:graphic>
      </p:graphicFrame>
      <p:graphicFrame>
        <p:nvGraphicFramePr>
          <p:cNvPr id="4" name="Table 3">
            <a:extLst>
              <a:ext uri="{FF2B5EF4-FFF2-40B4-BE49-F238E27FC236}">
                <a16:creationId xmlns:a16="http://schemas.microsoft.com/office/drawing/2014/main" id="{E4306FE1-725C-824C-A601-4F1F91399F4C}"/>
              </a:ext>
            </a:extLst>
          </p:cNvPr>
          <p:cNvGraphicFramePr>
            <a:graphicFrameLocks noGrp="1"/>
          </p:cNvGraphicFramePr>
          <p:nvPr>
            <p:extLst/>
          </p:nvPr>
        </p:nvGraphicFramePr>
        <p:xfrm>
          <a:off x="493155" y="2137984"/>
          <a:ext cx="6705600" cy="148336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1371607469"/>
                    </a:ext>
                  </a:extLst>
                </a:gridCol>
                <a:gridCol w="2235200">
                  <a:extLst>
                    <a:ext uri="{9D8B030D-6E8A-4147-A177-3AD203B41FA5}">
                      <a16:colId xmlns:a16="http://schemas.microsoft.com/office/drawing/2014/main" val="2005910669"/>
                    </a:ext>
                  </a:extLst>
                </a:gridCol>
                <a:gridCol w="2235200">
                  <a:extLst>
                    <a:ext uri="{9D8B030D-6E8A-4147-A177-3AD203B41FA5}">
                      <a16:colId xmlns:a16="http://schemas.microsoft.com/office/drawing/2014/main" val="1417102477"/>
                    </a:ext>
                  </a:extLst>
                </a:gridCol>
              </a:tblGrid>
              <a:tr h="370840">
                <a:tc>
                  <a:txBody>
                    <a:bodyPr/>
                    <a:lstStyle/>
                    <a:p>
                      <a:r>
                        <a:rPr lang="en-US" b="1" dirty="0">
                          <a:solidFill>
                            <a:schemeClr val="tx1"/>
                          </a:solidFill>
                        </a:rPr>
                        <a:t>Blue</a:t>
                      </a:r>
                    </a:p>
                  </a:txBody>
                  <a:tcPr/>
                </a:tc>
                <a:tc>
                  <a:txBody>
                    <a:bodyPr/>
                    <a:lstStyle/>
                    <a:p>
                      <a:r>
                        <a:rPr lang="en-US" dirty="0"/>
                        <a:t>4376BB</a:t>
                      </a:r>
                    </a:p>
                  </a:txBody>
                  <a:tcPr/>
                </a:tc>
                <a:tc>
                  <a:txBody>
                    <a:bodyPr/>
                    <a:lstStyle/>
                    <a:p>
                      <a:r>
                        <a:rPr lang="en-US" dirty="0"/>
                        <a:t>67,120,187</a:t>
                      </a:r>
                    </a:p>
                  </a:txBody>
                  <a:tcPr/>
                </a:tc>
                <a:extLst>
                  <a:ext uri="{0D108BD9-81ED-4DB2-BD59-A6C34878D82A}">
                    <a16:rowId xmlns:a16="http://schemas.microsoft.com/office/drawing/2014/main" val="3076116169"/>
                  </a:ext>
                </a:extLst>
              </a:tr>
              <a:tr h="370840">
                <a:tc>
                  <a:txBody>
                    <a:bodyPr/>
                    <a:lstStyle/>
                    <a:p>
                      <a:r>
                        <a:rPr lang="en-US" b="1" dirty="0">
                          <a:solidFill>
                            <a:schemeClr val="tx1"/>
                          </a:solidFill>
                        </a:rPr>
                        <a:t>Red</a:t>
                      </a:r>
                    </a:p>
                  </a:txBody>
                  <a:tcPr/>
                </a:tc>
                <a:tc>
                  <a:txBody>
                    <a:bodyPr/>
                    <a:lstStyle/>
                    <a:p>
                      <a:r>
                        <a:rPr lang="en-US" dirty="0"/>
                        <a:t>FF0000</a:t>
                      </a:r>
                    </a:p>
                  </a:txBody>
                  <a:tcPr/>
                </a:tc>
                <a:tc>
                  <a:txBody>
                    <a:bodyPr/>
                    <a:lstStyle/>
                    <a:p>
                      <a:r>
                        <a:rPr lang="en-US" dirty="0"/>
                        <a:t>255,0,0</a:t>
                      </a:r>
                    </a:p>
                  </a:txBody>
                  <a:tcPr/>
                </a:tc>
                <a:extLst>
                  <a:ext uri="{0D108BD9-81ED-4DB2-BD59-A6C34878D82A}">
                    <a16:rowId xmlns:a16="http://schemas.microsoft.com/office/drawing/2014/main" val="2098748171"/>
                  </a:ext>
                </a:extLst>
              </a:tr>
              <a:tr h="370840">
                <a:tc>
                  <a:txBody>
                    <a:bodyPr/>
                    <a:lstStyle/>
                    <a:p>
                      <a:r>
                        <a:rPr lang="en-US" b="1" dirty="0">
                          <a:solidFill>
                            <a:schemeClr val="tx1"/>
                          </a:solidFill>
                        </a:rPr>
                        <a:t>Green</a:t>
                      </a:r>
                    </a:p>
                  </a:txBody>
                  <a:tcPr/>
                </a:tc>
                <a:tc>
                  <a:txBody>
                    <a:bodyPr/>
                    <a:lstStyle/>
                    <a:p>
                      <a:r>
                        <a:rPr lang="en-US" dirty="0"/>
                        <a:t>00882B</a:t>
                      </a:r>
                    </a:p>
                  </a:txBody>
                  <a:tcPr/>
                </a:tc>
                <a:tc>
                  <a:txBody>
                    <a:bodyPr/>
                    <a:lstStyle/>
                    <a:p>
                      <a:r>
                        <a:rPr lang="en-US" dirty="0"/>
                        <a:t>0,136,43</a:t>
                      </a:r>
                    </a:p>
                  </a:txBody>
                  <a:tcPr/>
                </a:tc>
                <a:extLst>
                  <a:ext uri="{0D108BD9-81ED-4DB2-BD59-A6C34878D82A}">
                    <a16:rowId xmlns:a16="http://schemas.microsoft.com/office/drawing/2014/main" val="233249335"/>
                  </a:ext>
                </a:extLst>
              </a:tr>
              <a:tr h="370840">
                <a:tc>
                  <a:txBody>
                    <a:bodyPr/>
                    <a:lstStyle/>
                    <a:p>
                      <a:r>
                        <a:rPr lang="en-US" sz="1400" b="1" dirty="0">
                          <a:solidFill>
                            <a:schemeClr val="tx1"/>
                          </a:solidFill>
                        </a:rPr>
                        <a:t>Yellow</a:t>
                      </a:r>
                    </a:p>
                  </a:txBody>
                  <a:tcPr/>
                </a:tc>
                <a:tc>
                  <a:txBody>
                    <a:bodyPr/>
                    <a:lstStyle/>
                    <a:p>
                      <a:r>
                        <a:rPr lang="en-US" dirty="0"/>
                        <a:t>EDC11C</a:t>
                      </a:r>
                    </a:p>
                  </a:txBody>
                  <a:tcPr/>
                </a:tc>
                <a:tc>
                  <a:txBody>
                    <a:bodyPr/>
                    <a:lstStyle/>
                    <a:p>
                      <a:r>
                        <a:rPr lang="en-US" dirty="0"/>
                        <a:t>237,193,28</a:t>
                      </a:r>
                    </a:p>
                  </a:txBody>
                  <a:tcPr/>
                </a:tc>
                <a:extLst>
                  <a:ext uri="{0D108BD9-81ED-4DB2-BD59-A6C34878D82A}">
                    <a16:rowId xmlns:a16="http://schemas.microsoft.com/office/drawing/2014/main" val="2835411513"/>
                  </a:ext>
                </a:extLst>
              </a:tr>
            </a:tbl>
          </a:graphicData>
        </a:graphic>
      </p:graphicFrame>
      <p:sp>
        <p:nvSpPr>
          <p:cNvPr id="12" name="Shape 535">
            <a:extLst>
              <a:ext uri="{FF2B5EF4-FFF2-40B4-BE49-F238E27FC236}">
                <a16:creationId xmlns:a16="http://schemas.microsoft.com/office/drawing/2014/main" id="{600A21D6-6BE5-9146-ACEC-B2B018699E34}"/>
              </a:ext>
            </a:extLst>
          </p:cNvPr>
          <p:cNvSpPr/>
          <p:nvPr/>
        </p:nvSpPr>
        <p:spPr>
          <a:xfrm>
            <a:off x="490627" y="1705895"/>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COLORS</a:t>
            </a:r>
            <a:endParaRPr sz="1000" dirty="0"/>
          </a:p>
        </p:txBody>
      </p:sp>
      <p:sp>
        <p:nvSpPr>
          <p:cNvPr id="13" name="Shape 535">
            <a:extLst>
              <a:ext uri="{FF2B5EF4-FFF2-40B4-BE49-F238E27FC236}">
                <a16:creationId xmlns:a16="http://schemas.microsoft.com/office/drawing/2014/main" id="{F9F23F09-D444-F04F-A3C6-6C5152D1A84F}"/>
              </a:ext>
            </a:extLst>
          </p:cNvPr>
          <p:cNvSpPr/>
          <p:nvPr/>
        </p:nvSpPr>
        <p:spPr>
          <a:xfrm>
            <a:off x="490627" y="4319693"/>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SIZES</a:t>
            </a:r>
            <a:endParaRPr sz="1000" dirty="0"/>
          </a:p>
        </p:txBody>
      </p:sp>
    </p:spTree>
    <p:extLst>
      <p:ext uri="{BB962C8B-B14F-4D97-AF65-F5344CB8AC3E}">
        <p14:creationId xmlns:p14="http://schemas.microsoft.com/office/powerpoint/2010/main" val="23148548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r>
              <a:rPr lang="en-US" sz="2400"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94" name="Shape 194"/>
          <p:cNvSpPr/>
          <p:nvPr/>
        </p:nvSpPr>
        <p:spPr>
          <a:xfrm>
            <a:off x="1451849" y="3439642"/>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240" name="Shape 240"/>
          <p:cNvSpPr/>
          <p:nvPr/>
        </p:nvSpPr>
        <p:spPr>
          <a:xfrm>
            <a:off x="4920564" y="218202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browser runs web applications with frameworks like </a:t>
            </a:r>
            <a:r>
              <a:rPr lang="en-US" dirty="0" err="1"/>
              <a:t>Angular.JS</a:t>
            </a:r>
            <a:r>
              <a:rPr lang="en-US" dirty="0"/>
              <a:t> and React.</a:t>
            </a:r>
          </a:p>
        </p:txBody>
      </p:sp>
      <p:grpSp>
        <p:nvGrpSpPr>
          <p:cNvPr id="71" name="Group 193"/>
          <p:cNvGrpSpPr/>
          <p:nvPr/>
        </p:nvGrpSpPr>
        <p:grpSpPr>
          <a:xfrm>
            <a:off x="575294" y="2059775"/>
            <a:ext cx="707234" cy="953453"/>
            <a:chOff x="-6547048" y="3144027"/>
            <a:chExt cx="707233" cy="953451"/>
          </a:xfrm>
        </p:grpSpPr>
        <p:grpSp>
          <p:nvGrpSpPr>
            <p:cNvPr id="72" name="Group 191"/>
            <p:cNvGrpSpPr/>
            <p:nvPr/>
          </p:nvGrpSpPr>
          <p:grpSpPr>
            <a:xfrm>
              <a:off x="-6547048" y="3144027"/>
              <a:ext cx="707233" cy="707234"/>
              <a:chOff x="-6547039" y="3144019"/>
              <a:chExt cx="707232" cy="707232"/>
            </a:xfrm>
          </p:grpSpPr>
          <p:sp>
            <p:nvSpPr>
              <p:cNvPr id="74" name="Shape 189"/>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5" name="_-02.png"/>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73" name="Shape 192"/>
            <p:cNvSpPr/>
            <p:nvPr/>
          </p:nvSpPr>
          <p:spPr>
            <a:xfrm>
              <a:off x="-6470759" y="3851258"/>
              <a:ext cx="53700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grpSp>
      <p:sp>
        <p:nvSpPr>
          <p:cNvPr id="76" name="Shape 194"/>
          <p:cNvSpPr/>
          <p:nvPr/>
        </p:nvSpPr>
        <p:spPr>
          <a:xfrm>
            <a:off x="1451849" y="2203079"/>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7" name="Group 6"/>
          <p:cNvGrpSpPr/>
          <p:nvPr/>
        </p:nvGrpSpPr>
        <p:grpSpPr>
          <a:xfrm>
            <a:off x="4063248" y="2086147"/>
            <a:ext cx="707233" cy="820840"/>
            <a:chOff x="4062544" y="1950926"/>
            <a:chExt cx="707233" cy="820840"/>
          </a:xfrm>
        </p:grpSpPr>
        <p:grpSp>
          <p:nvGrpSpPr>
            <p:cNvPr id="239" name="Group 239"/>
            <p:cNvGrpSpPr/>
            <p:nvPr/>
          </p:nvGrpSpPr>
          <p:grpSpPr>
            <a:xfrm>
              <a:off x="4062544" y="1950926"/>
              <a:ext cx="707233" cy="820840"/>
              <a:chOff x="1694" y="9504"/>
              <a:chExt cx="707232" cy="820838"/>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5913" y="707231"/>
                <a:ext cx="5354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BROWSER</a:t>
                </a:r>
                <a:endParaRPr sz="800" b="1" dirty="0">
                  <a:solidFill>
                    <a:srgbClr val="4277BB"/>
                  </a:solidFill>
                </a:endParaRPr>
              </a:p>
            </p:txBody>
          </p:sp>
        </p:gr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6" name="Group 5"/>
          <p:cNvGrpSpPr/>
          <p:nvPr/>
        </p:nvGrpSpPr>
        <p:grpSpPr>
          <a:xfrm>
            <a:off x="586809" y="3338707"/>
            <a:ext cx="713336" cy="986762"/>
            <a:chOff x="4057799" y="2988407"/>
            <a:chExt cx="713336" cy="986762"/>
          </a:xfrm>
        </p:grpSpPr>
        <p:grpSp>
          <p:nvGrpSpPr>
            <p:cNvPr id="88" name="Group 239"/>
            <p:cNvGrpSpPr/>
            <p:nvPr/>
          </p:nvGrpSpPr>
          <p:grpSpPr>
            <a:xfrm>
              <a:off x="4057799" y="3031220"/>
              <a:ext cx="713336" cy="943949"/>
              <a:chOff x="-3051" y="9504"/>
              <a:chExt cx="713335" cy="943947"/>
            </a:xfrm>
          </p:grpSpPr>
          <p:sp>
            <p:nvSpPr>
              <p:cNvPr id="89"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0" name="Shape 238"/>
              <p:cNvSpPr/>
              <p:nvPr/>
            </p:nvSpPr>
            <p:spPr>
              <a:xfrm>
                <a:off x="-3051"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OFFLINE</a:t>
                </a:r>
              </a:p>
              <a:p>
                <a:pPr lvl="0">
                  <a:defRPr sz="1800" b="0">
                    <a:solidFill>
                      <a:srgbClr val="000000"/>
                    </a:solidFill>
                  </a:defRPr>
                </a:pPr>
                <a:r>
                  <a:rPr lang="en-US" sz="800" b="1" dirty="0">
                    <a:solidFill>
                      <a:srgbClr val="4277BB"/>
                    </a:solidFill>
                  </a:rPr>
                  <a:t>CAPABILITIES</a:t>
                </a:r>
              </a:p>
            </p:txBody>
          </p:sp>
        </p:gr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773" y="2988407"/>
              <a:ext cx="463296" cy="719328"/>
            </a:xfrm>
            <a:prstGeom prst="rect">
              <a:avLst/>
            </a:prstGeom>
          </p:spPr>
        </p:pic>
      </p:grpSp>
      <p:grpSp>
        <p:nvGrpSpPr>
          <p:cNvPr id="5" name="Group 4"/>
          <p:cNvGrpSpPr/>
          <p:nvPr/>
        </p:nvGrpSpPr>
        <p:grpSpPr>
          <a:xfrm>
            <a:off x="7200900" y="2086147"/>
            <a:ext cx="725424" cy="791209"/>
            <a:chOff x="4019251" y="4194119"/>
            <a:chExt cx="725424" cy="791209"/>
          </a:xfrm>
        </p:grpSpPr>
        <p:pic>
          <p:nvPicPr>
            <p:cNvPr id="92" name="Picture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251" y="4194119"/>
              <a:ext cx="725424" cy="585216"/>
            </a:xfrm>
            <a:prstGeom prst="rect">
              <a:avLst/>
            </a:prstGeom>
          </p:spPr>
        </p:pic>
        <p:sp>
          <p:nvSpPr>
            <p:cNvPr id="93" name="Shape 226"/>
            <p:cNvSpPr/>
            <p:nvPr/>
          </p:nvSpPr>
          <p:spPr>
            <a:xfrm>
              <a:off x="4211801" y="4739107"/>
              <a:ext cx="3638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CLOUD</a:t>
              </a:r>
            </a:p>
          </p:txBody>
        </p:sp>
      </p:grpSp>
      <p:grpSp>
        <p:nvGrpSpPr>
          <p:cNvPr id="3" name="Group 2"/>
          <p:cNvGrpSpPr/>
          <p:nvPr/>
        </p:nvGrpSpPr>
        <p:grpSpPr>
          <a:xfrm>
            <a:off x="3863832" y="3381520"/>
            <a:ext cx="1106072" cy="943949"/>
            <a:chOff x="3759772" y="5263781"/>
            <a:chExt cx="1106072" cy="943949"/>
          </a:xfrm>
        </p:grpSpPr>
        <p:grpSp>
          <p:nvGrpSpPr>
            <p:cNvPr id="95" name="Group 239"/>
            <p:cNvGrpSpPr/>
            <p:nvPr/>
          </p:nvGrpSpPr>
          <p:grpSpPr>
            <a:xfrm>
              <a:off x="3759772" y="5263781"/>
              <a:ext cx="1106072" cy="943949"/>
              <a:chOff x="-199418" y="9504"/>
              <a:chExt cx="1106071" cy="943947"/>
            </a:xfrm>
          </p:grpSpPr>
          <p:sp>
            <p:nvSpPr>
              <p:cNvPr id="96"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38"/>
              <p:cNvSpPr/>
              <p:nvPr/>
            </p:nvSpPr>
            <p:spPr>
              <a:xfrm>
                <a:off x="-199418" y="707231"/>
                <a:ext cx="110607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INTEGRATED DIGITAL</a:t>
                </a:r>
              </a:p>
              <a:p>
                <a:pPr lvl="0">
                  <a:defRPr sz="1800" b="0">
                    <a:solidFill>
                      <a:srgbClr val="000000"/>
                    </a:solidFill>
                  </a:defRPr>
                </a:pPr>
                <a:r>
                  <a:rPr lang="en-US" sz="800" b="1" dirty="0">
                    <a:solidFill>
                      <a:srgbClr val="4277BB"/>
                    </a:solidFill>
                  </a:rPr>
                  <a:t>EXPERIENCES</a:t>
                </a:r>
                <a:endParaRPr sz="800" b="1" dirty="0">
                  <a:solidFill>
                    <a:srgbClr val="4277BB"/>
                  </a:solidFill>
                </a:endParaRPr>
              </a:p>
            </p:txBody>
          </p:sp>
        </p:grpSp>
        <p:pic>
          <p:nvPicPr>
            <p:cNvPr id="94" name="Picture 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387" y="5368336"/>
              <a:ext cx="560832" cy="518160"/>
            </a:xfrm>
            <a:prstGeom prst="rect">
              <a:avLst/>
            </a:prstGeom>
          </p:spPr>
        </p:pic>
      </p:grpSp>
      <p:sp>
        <p:nvSpPr>
          <p:cNvPr id="79" name="Shape 358"/>
          <p:cNvSpPr/>
          <p:nvPr/>
        </p:nvSpPr>
        <p:spPr>
          <a:xfrm>
            <a:off x="8091260" y="2014828"/>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Third-party cloud system that provides services to bring data and capabilities to the IoT platform.</a:t>
            </a:r>
          </a:p>
          <a:p>
            <a:pPr lvl="0">
              <a:defRPr sz="1800"/>
            </a:pPr>
            <a:endParaRPr sz="500" dirty="0"/>
          </a:p>
        </p:txBody>
      </p:sp>
      <p:sp>
        <p:nvSpPr>
          <p:cNvPr id="80" name="Shape 358"/>
          <p:cNvSpPr/>
          <p:nvPr/>
        </p:nvSpPr>
        <p:spPr>
          <a:xfrm>
            <a:off x="4920564" y="3360674"/>
            <a:ext cx="1709677"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Aggregate applications and content into a single unified omnichannel experience. </a:t>
            </a:r>
            <a:endParaRPr sz="100" dirty="0"/>
          </a:p>
        </p:txBody>
      </p:sp>
      <p:grpSp>
        <p:nvGrpSpPr>
          <p:cNvPr id="99" name="Group 193">
            <a:extLst>
              <a:ext uri="{FF2B5EF4-FFF2-40B4-BE49-F238E27FC236}">
                <a16:creationId xmlns:a16="http://schemas.microsoft.com/office/drawing/2014/main" id="{EC2492EE-444B-4B4E-925D-DD534912E95E}"/>
              </a:ext>
            </a:extLst>
          </p:cNvPr>
          <p:cNvGrpSpPr/>
          <p:nvPr/>
        </p:nvGrpSpPr>
        <p:grpSpPr>
          <a:xfrm>
            <a:off x="591333" y="4860397"/>
            <a:ext cx="707234" cy="953453"/>
            <a:chOff x="-6547048" y="3144027"/>
            <a:chExt cx="707233" cy="953451"/>
          </a:xfrm>
        </p:grpSpPr>
        <p:grpSp>
          <p:nvGrpSpPr>
            <p:cNvPr id="100" name="Group 191">
              <a:extLst>
                <a:ext uri="{FF2B5EF4-FFF2-40B4-BE49-F238E27FC236}">
                  <a16:creationId xmlns:a16="http://schemas.microsoft.com/office/drawing/2014/main" id="{37ABD112-084A-2A4C-A817-D4269C670C64}"/>
                </a:ext>
              </a:extLst>
            </p:cNvPr>
            <p:cNvGrpSpPr/>
            <p:nvPr/>
          </p:nvGrpSpPr>
          <p:grpSpPr>
            <a:xfrm>
              <a:off x="-6547048" y="3144027"/>
              <a:ext cx="707233" cy="707234"/>
              <a:chOff x="-6547039" y="3144019"/>
              <a:chExt cx="707232" cy="707232"/>
            </a:xfrm>
          </p:grpSpPr>
          <p:sp>
            <p:nvSpPr>
              <p:cNvPr id="102" name="Shape 189">
                <a:extLst>
                  <a:ext uri="{FF2B5EF4-FFF2-40B4-BE49-F238E27FC236}">
                    <a16:creationId xmlns:a16="http://schemas.microsoft.com/office/drawing/2014/main" id="{D4EDA394-A5C9-0046-B53C-346F5B65BAD0}"/>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3" name="_-02.png">
                <a:extLst>
                  <a:ext uri="{FF2B5EF4-FFF2-40B4-BE49-F238E27FC236}">
                    <a16:creationId xmlns:a16="http://schemas.microsoft.com/office/drawing/2014/main" id="{4AECD8CF-9A0B-F34C-83DB-B0FD0213336F}"/>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1" name="Shape 192">
              <a:extLst>
                <a:ext uri="{FF2B5EF4-FFF2-40B4-BE49-F238E27FC236}">
                  <a16:creationId xmlns:a16="http://schemas.microsoft.com/office/drawing/2014/main" id="{9B03FD37-309E-5B47-9901-087DA1ADA247}"/>
                </a:ext>
              </a:extLst>
            </p:cNvPr>
            <p:cNvSpPr/>
            <p:nvPr/>
          </p:nvSpPr>
          <p:spPr>
            <a:xfrm>
              <a:off x="-6512432" y="3851258"/>
              <a:ext cx="62036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ARCHITECT </a:t>
              </a:r>
            </a:p>
          </p:txBody>
        </p:sp>
      </p:grpSp>
      <p:sp>
        <p:nvSpPr>
          <p:cNvPr id="104" name="Shape 194">
            <a:extLst>
              <a:ext uri="{FF2B5EF4-FFF2-40B4-BE49-F238E27FC236}">
                <a16:creationId xmlns:a16="http://schemas.microsoft.com/office/drawing/2014/main" id="{F80C7808-A3AD-F44F-8490-776EABBD0FCA}"/>
              </a:ext>
            </a:extLst>
          </p:cNvPr>
          <p:cNvSpPr/>
          <p:nvPr/>
        </p:nvSpPr>
        <p:spPr>
          <a:xfrm>
            <a:off x="1451849" y="4848530"/>
            <a:ext cx="1573004"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Subject matter expert and domain expert who understands the data in depth and helps define the requirements and specifications of the overall solution.</a:t>
            </a:r>
          </a:p>
        </p:txBody>
      </p:sp>
      <p:grpSp>
        <p:nvGrpSpPr>
          <p:cNvPr id="105" name="Group 193">
            <a:extLst>
              <a:ext uri="{FF2B5EF4-FFF2-40B4-BE49-F238E27FC236}">
                <a16:creationId xmlns:a16="http://schemas.microsoft.com/office/drawing/2014/main" id="{00E54D61-1DF7-5B41-9035-F9B53367DDCC}"/>
              </a:ext>
            </a:extLst>
          </p:cNvPr>
          <p:cNvGrpSpPr/>
          <p:nvPr/>
        </p:nvGrpSpPr>
        <p:grpSpPr>
          <a:xfrm>
            <a:off x="7219090" y="3401071"/>
            <a:ext cx="707234" cy="953453"/>
            <a:chOff x="-6547048" y="3144027"/>
            <a:chExt cx="707233" cy="953451"/>
          </a:xfrm>
        </p:grpSpPr>
        <p:grpSp>
          <p:nvGrpSpPr>
            <p:cNvPr id="106" name="Group 191">
              <a:extLst>
                <a:ext uri="{FF2B5EF4-FFF2-40B4-BE49-F238E27FC236}">
                  <a16:creationId xmlns:a16="http://schemas.microsoft.com/office/drawing/2014/main" id="{192E95B1-4E13-7A42-AF53-7012E0FBBBB0}"/>
                </a:ext>
              </a:extLst>
            </p:cNvPr>
            <p:cNvGrpSpPr/>
            <p:nvPr/>
          </p:nvGrpSpPr>
          <p:grpSpPr>
            <a:xfrm>
              <a:off x="-6547048" y="3144027"/>
              <a:ext cx="707233" cy="707234"/>
              <a:chOff x="-6547039" y="3144019"/>
              <a:chExt cx="707232" cy="707232"/>
            </a:xfrm>
          </p:grpSpPr>
          <p:sp>
            <p:nvSpPr>
              <p:cNvPr id="108" name="Shape 189">
                <a:extLst>
                  <a:ext uri="{FF2B5EF4-FFF2-40B4-BE49-F238E27FC236}">
                    <a16:creationId xmlns:a16="http://schemas.microsoft.com/office/drawing/2014/main" id="{D25ACF5C-3EF6-3942-BBA6-8C04CC28A2BF}"/>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9" name="_-02.png">
                <a:extLst>
                  <a:ext uri="{FF2B5EF4-FFF2-40B4-BE49-F238E27FC236}">
                    <a16:creationId xmlns:a16="http://schemas.microsoft.com/office/drawing/2014/main" id="{DA817832-41C8-EC40-9A01-619ED91A2A07}"/>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7" name="Shape 192">
              <a:extLst>
                <a:ext uri="{FF2B5EF4-FFF2-40B4-BE49-F238E27FC236}">
                  <a16:creationId xmlns:a16="http://schemas.microsoft.com/office/drawing/2014/main" id="{CDFA1C72-5040-7E4E-B918-46D20450A518}"/>
                </a:ext>
              </a:extLst>
            </p:cNvPr>
            <p:cNvSpPr/>
            <p:nvPr/>
          </p:nvSpPr>
          <p:spPr>
            <a:xfrm>
              <a:off x="-6519642" y="3851258"/>
              <a:ext cx="6347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sp>
        <p:nvSpPr>
          <p:cNvPr id="110" name="Shape 194">
            <a:extLst>
              <a:ext uri="{FF2B5EF4-FFF2-40B4-BE49-F238E27FC236}">
                <a16:creationId xmlns:a16="http://schemas.microsoft.com/office/drawing/2014/main" id="{CC2B94FD-DECD-6846-8E29-B90B91E4F5FD}"/>
              </a:ext>
            </a:extLst>
          </p:cNvPr>
          <p:cNvSpPr/>
          <p:nvPr/>
        </p:nvSpPr>
        <p:spPr>
          <a:xfrm>
            <a:off x="8089175" y="3544375"/>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application developers, platform developers, and application publishers.</a:t>
            </a:r>
          </a:p>
        </p:txBody>
      </p:sp>
    </p:spTree>
    <p:extLst>
      <p:ext uri="{BB962C8B-B14F-4D97-AF65-F5344CB8AC3E}">
        <p14:creationId xmlns:p14="http://schemas.microsoft.com/office/powerpoint/2010/main" val="179640063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Application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99" name="Group 199"/>
          <p:cNvGrpSpPr/>
          <p:nvPr/>
        </p:nvGrpSpPr>
        <p:grpSpPr>
          <a:xfrm>
            <a:off x="561054" y="2073092"/>
            <a:ext cx="772419" cy="912814"/>
            <a:chOff x="42571" y="0"/>
            <a:chExt cx="772417" cy="912812"/>
          </a:xfrm>
        </p:grpSpPr>
        <p:sp>
          <p:nvSpPr>
            <p:cNvPr id="195"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98" name="Group 198"/>
            <p:cNvGrpSpPr/>
            <p:nvPr/>
          </p:nvGrpSpPr>
          <p:grpSpPr>
            <a:xfrm>
              <a:off x="42571" y="160392"/>
              <a:ext cx="772419" cy="752421"/>
              <a:chOff x="53105" y="160392"/>
              <a:chExt cx="772417" cy="752420"/>
            </a:xfrm>
          </p:grpSpPr>
          <p:pic>
            <p:nvPicPr>
              <p:cNvPr id="196" name="_-03.png"/>
              <p:cNvPicPr/>
              <p:nvPr/>
            </p:nvPicPr>
            <p:blipFill>
              <a:blip r:embed="rId3">
                <a:extLst/>
              </a:blip>
              <a:srcRect l="22990" t="22678" r="12110" b="12057"/>
              <a:stretch>
                <a:fillRect/>
              </a:stretch>
            </p:blipFill>
            <p:spPr>
              <a:xfrm>
                <a:off x="247528" y="160392"/>
                <a:ext cx="460830" cy="461566"/>
              </a:xfrm>
              <a:prstGeom prst="rect">
                <a:avLst/>
              </a:prstGeom>
              <a:ln w="3175" cap="flat">
                <a:noFill/>
                <a:miter lim="400000"/>
              </a:ln>
              <a:effectLst/>
            </p:spPr>
          </p:pic>
          <p:sp>
            <p:nvSpPr>
              <p:cNvPr id="197" name="Shape 197"/>
              <p:cNvSpPr/>
              <p:nvPr/>
            </p:nvSpPr>
            <p:spPr>
              <a:xfrm>
                <a:off x="53105" y="707231"/>
                <a:ext cx="77241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APPLICATION</a:t>
                </a:r>
              </a:p>
            </p:txBody>
          </p:sp>
        </p:grpSp>
      </p:grpSp>
      <p:sp>
        <p:nvSpPr>
          <p:cNvPr id="200" name="Shape 200"/>
          <p:cNvSpPr/>
          <p:nvPr/>
        </p:nvSpPr>
        <p:spPr>
          <a:xfrm>
            <a:off x="1496626" y="2198779"/>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Domain specific or device specific application.</a:t>
            </a:r>
          </a:p>
        </p:txBody>
      </p:sp>
      <p:grpSp>
        <p:nvGrpSpPr>
          <p:cNvPr id="205" name="Group 205"/>
          <p:cNvGrpSpPr/>
          <p:nvPr/>
        </p:nvGrpSpPr>
        <p:grpSpPr>
          <a:xfrm>
            <a:off x="549590" y="3352800"/>
            <a:ext cx="785516" cy="1049636"/>
            <a:chOff x="43389" y="0"/>
            <a:chExt cx="785514" cy="1049635"/>
          </a:xfrm>
        </p:grpSpPr>
        <p:sp>
          <p:nvSpPr>
            <p:cNvPr id="201" name="Shape 201"/>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04" name="Group 204"/>
            <p:cNvGrpSpPr/>
            <p:nvPr/>
          </p:nvGrpSpPr>
          <p:grpSpPr>
            <a:xfrm>
              <a:off x="43389" y="148663"/>
              <a:ext cx="785516" cy="900973"/>
              <a:chOff x="54154" y="138841"/>
              <a:chExt cx="785514" cy="900971"/>
            </a:xfrm>
          </p:grpSpPr>
          <p:pic>
            <p:nvPicPr>
              <p:cNvPr id="202" name="_-04.png"/>
              <p:cNvPicPr/>
              <p:nvPr/>
            </p:nvPicPr>
            <p:blipFill>
              <a:blip r:embed="rId4">
                <a:extLst/>
              </a:blip>
              <a:srcRect l="12816" t="19631" r="12816" b="19631"/>
              <a:stretch>
                <a:fillRect/>
              </a:stretch>
            </p:blipFill>
            <p:spPr>
              <a:xfrm>
                <a:off x="182885" y="138841"/>
                <a:ext cx="528054" cy="429550"/>
              </a:xfrm>
              <a:prstGeom prst="rect">
                <a:avLst/>
              </a:prstGeom>
              <a:ln w="3175" cap="flat">
                <a:noFill/>
                <a:miter lim="400000"/>
              </a:ln>
              <a:effectLst/>
            </p:spPr>
          </p:pic>
          <p:sp>
            <p:nvSpPr>
              <p:cNvPr id="203" name="Shape 203"/>
              <p:cNvSpPr/>
              <p:nvPr/>
            </p:nvSpPr>
            <p:spPr>
              <a:xfrm>
                <a:off x="54154" y="707231"/>
                <a:ext cx="785516"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ACTIONABLE</a:t>
                </a:r>
              </a:p>
              <a:p>
                <a:pPr lvl="0">
                  <a:defRPr sz="1800"/>
                </a:pPr>
                <a:r>
                  <a:rPr sz="800" b="1">
                    <a:solidFill>
                      <a:srgbClr val="4277BB"/>
                    </a:solidFill>
                    <a:latin typeface="Helvetica"/>
                    <a:ea typeface="Helvetica"/>
                    <a:cs typeface="Helvetica"/>
                    <a:sym typeface="Helvetica"/>
                  </a:rPr>
                  <a:t>INSIGHT</a:t>
                </a:r>
              </a:p>
            </p:txBody>
          </p:sp>
        </p:grpSp>
      </p:grpSp>
      <p:sp>
        <p:nvSpPr>
          <p:cNvPr id="206" name="Shape 206"/>
          <p:cNvSpPr/>
          <p:nvPr/>
        </p:nvSpPr>
        <p:spPr>
          <a:xfrm>
            <a:off x="1484343" y="3338093"/>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Data collected, processed and stored in data repositories used by business applications to drive insights and actions.</a:t>
            </a:r>
          </a:p>
        </p:txBody>
      </p:sp>
      <p:grpSp>
        <p:nvGrpSpPr>
          <p:cNvPr id="211" name="Group 211"/>
          <p:cNvGrpSpPr/>
          <p:nvPr/>
        </p:nvGrpSpPr>
        <p:grpSpPr>
          <a:xfrm>
            <a:off x="488704" y="4782354"/>
            <a:ext cx="862710" cy="912817"/>
            <a:chOff x="48214" y="0"/>
            <a:chExt cx="862709" cy="912815"/>
          </a:xfrm>
        </p:grpSpPr>
        <p:sp>
          <p:nvSpPr>
            <p:cNvPr id="207" name="Shape 207"/>
            <p:cNvSpPr/>
            <p:nvPr/>
          </p:nvSpPr>
          <p:spPr>
            <a:xfrm>
              <a:off x="11975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10" name="Group 210"/>
            <p:cNvGrpSpPr/>
            <p:nvPr/>
          </p:nvGrpSpPr>
          <p:grpSpPr>
            <a:xfrm>
              <a:off x="48214" y="171058"/>
              <a:ext cx="862709" cy="741757"/>
              <a:chOff x="60335" y="171058"/>
              <a:chExt cx="862708" cy="741755"/>
            </a:xfrm>
          </p:grpSpPr>
          <p:pic>
            <p:nvPicPr>
              <p:cNvPr id="208" name="_-08.png"/>
              <p:cNvPicPr/>
              <p:nvPr/>
            </p:nvPicPr>
            <p:blipFill>
              <a:blip r:embed="rId5">
                <a:extLst/>
              </a:blip>
              <a:srcRect l="18802" t="30618" r="18802" b="30618"/>
              <a:stretch>
                <a:fillRect/>
              </a:stretch>
            </p:blipFill>
            <p:spPr>
              <a:xfrm>
                <a:off x="192052" y="171058"/>
                <a:ext cx="587714" cy="365117"/>
              </a:xfrm>
              <a:prstGeom prst="rect">
                <a:avLst/>
              </a:prstGeom>
              <a:ln w="3175" cap="flat">
                <a:noFill/>
                <a:miter lim="400000"/>
              </a:ln>
              <a:effectLst/>
            </p:spPr>
          </p:pic>
          <p:sp>
            <p:nvSpPr>
              <p:cNvPr id="209" name="Shape 209"/>
              <p:cNvSpPr/>
              <p:nvPr/>
            </p:nvSpPr>
            <p:spPr>
              <a:xfrm>
                <a:off x="60335" y="707231"/>
                <a:ext cx="86270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VISUALIZATION</a:t>
                </a:r>
              </a:p>
            </p:txBody>
          </p:sp>
        </p:grpSp>
      </p:grpSp>
      <p:sp>
        <p:nvSpPr>
          <p:cNvPr id="212" name="Shape 212"/>
          <p:cNvSpPr/>
          <p:nvPr/>
        </p:nvSpPr>
        <p:spPr>
          <a:xfrm>
            <a:off x="1491079" y="4800327"/>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Lets users explore and interact with data from the data repositories and actionable insight or enterprise applications.</a:t>
            </a:r>
          </a:p>
        </p:txBody>
      </p:sp>
      <p:grpSp>
        <p:nvGrpSpPr>
          <p:cNvPr id="223" name="Group 223"/>
          <p:cNvGrpSpPr/>
          <p:nvPr/>
        </p:nvGrpSpPr>
        <p:grpSpPr>
          <a:xfrm>
            <a:off x="4004949" y="2086468"/>
            <a:ext cx="800648" cy="1030311"/>
            <a:chOff x="44335" y="9504"/>
            <a:chExt cx="800646" cy="1030309"/>
          </a:xfrm>
        </p:grpSpPr>
        <p:sp>
          <p:nvSpPr>
            <p:cNvPr id="219" name="Shape 219"/>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22" name="Group 222"/>
            <p:cNvGrpSpPr/>
            <p:nvPr/>
          </p:nvGrpSpPr>
          <p:grpSpPr>
            <a:xfrm>
              <a:off x="44335" y="168712"/>
              <a:ext cx="800646" cy="871101"/>
              <a:chOff x="55365" y="168712"/>
              <a:chExt cx="800647" cy="871101"/>
            </a:xfrm>
          </p:grpSpPr>
          <p:pic>
            <p:nvPicPr>
              <p:cNvPr id="220" name="_-07.png"/>
              <p:cNvPicPr/>
              <p:nvPr/>
            </p:nvPicPr>
            <p:blipFill>
              <a:blip r:embed="rId6">
                <a:extLst/>
              </a:blip>
              <a:srcRect l="15104" t="23855" r="15104" b="23855"/>
              <a:stretch>
                <a:fillRect/>
              </a:stretch>
            </p:blipFill>
            <p:spPr>
              <a:xfrm>
                <a:off x="208897" y="168712"/>
                <a:ext cx="493583" cy="369807"/>
              </a:xfrm>
              <a:prstGeom prst="rect">
                <a:avLst/>
              </a:prstGeom>
              <a:ln w="3175" cap="flat">
                <a:noFill/>
                <a:miter lim="400000"/>
              </a:ln>
              <a:effectLst/>
            </p:spPr>
          </p:pic>
          <p:sp>
            <p:nvSpPr>
              <p:cNvPr id="221" name="Shape 221"/>
              <p:cNvSpPr/>
              <p:nvPr/>
            </p:nvSpPr>
            <p:spPr>
              <a:xfrm>
                <a:off x="55365" y="707231"/>
                <a:ext cx="800647"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APPLICATION</a:t>
                </a:r>
              </a:p>
              <a:p>
                <a:pPr lvl="0">
                  <a:defRPr sz="1800"/>
                </a:pPr>
                <a:r>
                  <a:rPr sz="800" b="1">
                    <a:solidFill>
                      <a:srgbClr val="4277BB"/>
                    </a:solidFill>
                    <a:latin typeface="Helvetica"/>
                    <a:ea typeface="Helvetica"/>
                    <a:cs typeface="Helvetica"/>
                    <a:sym typeface="Helvetica"/>
                  </a:rPr>
                  <a:t>LOGIC</a:t>
                </a:r>
              </a:p>
            </p:txBody>
          </p:sp>
        </p:grpSp>
      </p:grpSp>
      <p:sp>
        <p:nvSpPr>
          <p:cNvPr id="229" name="Shape 229"/>
          <p:cNvSpPr/>
          <p:nvPr/>
        </p:nvSpPr>
        <p:spPr>
          <a:xfrm>
            <a:off x="4950491" y="2076963"/>
            <a:ext cx="1709677"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Workflow logic. Coordinates domain and infrastructure components according to the requirements of the application.</a:t>
            </a:r>
          </a:p>
        </p:txBody>
      </p:sp>
      <p:sp>
        <p:nvSpPr>
          <p:cNvPr id="240" name="Shape 240"/>
          <p:cNvSpPr/>
          <p:nvPr/>
        </p:nvSpPr>
        <p:spPr>
          <a:xfrm>
            <a:off x="8130078" y="2143725"/>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Applications on cloud platform.</a:t>
            </a:r>
          </a:p>
        </p:txBody>
      </p:sp>
      <p:grpSp>
        <p:nvGrpSpPr>
          <p:cNvPr id="3" name="Group 2"/>
          <p:cNvGrpSpPr/>
          <p:nvPr/>
        </p:nvGrpSpPr>
        <p:grpSpPr>
          <a:xfrm>
            <a:off x="4041826" y="4774353"/>
            <a:ext cx="713047" cy="833343"/>
            <a:chOff x="3772670" y="5990560"/>
            <a:chExt cx="713047" cy="833343"/>
          </a:xfrm>
        </p:grpSpPr>
        <p:sp>
          <p:nvSpPr>
            <p:cNvPr id="53" name="Shape 529"/>
            <p:cNvSpPr/>
            <p:nvPr/>
          </p:nvSpPr>
          <p:spPr>
            <a:xfrm>
              <a:off x="3778484" y="5993559"/>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840769" y="6700792"/>
              <a:ext cx="6139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WORKLOAD</a:t>
              </a:r>
              <a:endParaRPr sz="800" b="1" dirty="0">
                <a:solidFill>
                  <a:srgbClr val="4277BB"/>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2670" y="5990560"/>
              <a:ext cx="609600" cy="713232"/>
            </a:xfrm>
            <a:prstGeom prst="rect">
              <a:avLst/>
            </a:prstGeom>
          </p:spPr>
        </p:pic>
      </p:grpSp>
      <p:sp>
        <p:nvSpPr>
          <p:cNvPr id="56" name="Shape 535"/>
          <p:cNvSpPr/>
          <p:nvPr/>
        </p:nvSpPr>
        <p:spPr>
          <a:xfrm>
            <a:off x="4950491" y="4883084"/>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Actual work that your instance of a set of instances are going to perform.</a:t>
            </a:r>
            <a:endParaRPr sz="1000" dirty="0"/>
          </a:p>
        </p:txBody>
      </p:sp>
      <p:grpSp>
        <p:nvGrpSpPr>
          <p:cNvPr id="5" name="Group 4"/>
          <p:cNvGrpSpPr/>
          <p:nvPr/>
        </p:nvGrpSpPr>
        <p:grpSpPr>
          <a:xfrm>
            <a:off x="7178408" y="2077474"/>
            <a:ext cx="707233" cy="943949"/>
            <a:chOff x="6853870" y="3218186"/>
            <a:chExt cx="707233" cy="943949"/>
          </a:xfrm>
        </p:grpSpPr>
        <p:grpSp>
          <p:nvGrpSpPr>
            <p:cNvPr id="239" name="Group 239"/>
            <p:cNvGrpSpPr/>
            <p:nvPr/>
          </p:nvGrpSpPr>
          <p:grpSpPr>
            <a:xfrm>
              <a:off x="6853870" y="3218186"/>
              <a:ext cx="707233" cy="943949"/>
              <a:chOff x="1694" y="9504"/>
              <a:chExt cx="707232" cy="943947"/>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8316" y="707231"/>
                <a:ext cx="53059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a:t>
                </a:r>
              </a:p>
              <a:p>
                <a:pPr lvl="0">
                  <a:defRPr sz="1800" b="0">
                    <a:solidFill>
                      <a:srgbClr val="000000"/>
                    </a:solidFill>
                  </a:defRPr>
                </a:pPr>
                <a:r>
                  <a:rPr lang="en-US" sz="800" b="1" dirty="0">
                    <a:solidFill>
                      <a:srgbClr val="4277BB"/>
                    </a:solidFill>
                  </a:rPr>
                  <a:t>SOLUTION</a:t>
                </a:r>
              </a:p>
            </p:txBody>
          </p:sp>
        </p:gr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8190" y="3297138"/>
              <a:ext cx="615696" cy="475488"/>
            </a:xfrm>
            <a:prstGeom prst="rect">
              <a:avLst/>
            </a:prstGeom>
          </p:spPr>
        </p:pic>
      </p:grpSp>
      <p:grpSp>
        <p:nvGrpSpPr>
          <p:cNvPr id="81" name="Group 80"/>
          <p:cNvGrpSpPr/>
          <p:nvPr/>
        </p:nvGrpSpPr>
        <p:grpSpPr>
          <a:xfrm>
            <a:off x="7224158" y="3392843"/>
            <a:ext cx="721904" cy="830345"/>
            <a:chOff x="378714" y="1947073"/>
            <a:chExt cx="721904" cy="830345"/>
          </a:xfrm>
        </p:grpSpPr>
        <p:sp>
          <p:nvSpPr>
            <p:cNvPr id="82" name="Shape 189"/>
            <p:cNvSpPr/>
            <p:nvPr/>
          </p:nvSpPr>
          <p:spPr>
            <a:xfrm>
              <a:off x="378714" y="1947073"/>
              <a:ext cx="707234" cy="7072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3" name="Shape 192"/>
            <p:cNvSpPr/>
            <p:nvPr/>
          </p:nvSpPr>
          <p:spPr>
            <a:xfrm>
              <a:off x="472636" y="2654307"/>
              <a:ext cx="50174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PAYMENT</a:t>
              </a:r>
              <a:endParaRPr sz="800" b="1" dirty="0">
                <a:solidFill>
                  <a:srgbClr val="4277BB"/>
                </a:solidFill>
              </a:endParaRPr>
            </a:p>
          </p:txBody>
        </p: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883" y="1996508"/>
              <a:ext cx="700735" cy="619597"/>
            </a:xfrm>
            <a:prstGeom prst="rect">
              <a:avLst/>
            </a:prstGeom>
          </p:spPr>
        </p:pic>
      </p:grpSp>
      <p:grpSp>
        <p:nvGrpSpPr>
          <p:cNvPr id="85" name="Group 84"/>
          <p:cNvGrpSpPr/>
          <p:nvPr/>
        </p:nvGrpSpPr>
        <p:grpSpPr>
          <a:xfrm>
            <a:off x="3957096" y="3364193"/>
            <a:ext cx="876843" cy="840166"/>
            <a:chOff x="318525" y="4658926"/>
            <a:chExt cx="876843" cy="840166"/>
          </a:xfrm>
        </p:grpSpPr>
        <p:sp>
          <p:nvSpPr>
            <p:cNvPr id="86" name="Shape 201"/>
            <p:cNvSpPr/>
            <p:nvPr/>
          </p:nvSpPr>
          <p:spPr>
            <a:xfrm>
              <a:off x="394500" y="4658926"/>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7" name="Shape 203"/>
            <p:cNvSpPr/>
            <p:nvPr/>
          </p:nvSpPr>
          <p:spPr>
            <a:xfrm>
              <a:off x="318525" y="5375981"/>
              <a:ext cx="87684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MERCHANDISING</a:t>
              </a:r>
              <a:endParaRPr sz="800" b="1" dirty="0">
                <a:solidFill>
                  <a:srgbClr val="4277BB"/>
                </a:solidFill>
                <a:latin typeface="Helvetica"/>
                <a:ea typeface="Helvetica"/>
                <a:cs typeface="Helvetica"/>
                <a:sym typeface="Helvetica"/>
              </a:endParaRPr>
            </a:p>
          </p:txBody>
        </p:sp>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261" y="4702743"/>
              <a:ext cx="700735" cy="619597"/>
            </a:xfrm>
            <a:prstGeom prst="rect">
              <a:avLst/>
            </a:prstGeom>
          </p:spPr>
        </p:pic>
      </p:grpSp>
      <p:grpSp>
        <p:nvGrpSpPr>
          <p:cNvPr id="89" name="Group 88"/>
          <p:cNvGrpSpPr/>
          <p:nvPr/>
        </p:nvGrpSpPr>
        <p:grpSpPr>
          <a:xfrm>
            <a:off x="7224158" y="4770052"/>
            <a:ext cx="793487" cy="1102191"/>
            <a:chOff x="386535" y="3295310"/>
            <a:chExt cx="793487" cy="1102191"/>
          </a:xfrm>
        </p:grpSpPr>
        <p:sp>
          <p:nvSpPr>
            <p:cNvPr id="90" name="Shape 195"/>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1" name="Picture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14" y="3339128"/>
              <a:ext cx="700735" cy="619597"/>
            </a:xfrm>
            <a:prstGeom prst="rect">
              <a:avLst/>
            </a:prstGeom>
          </p:spPr>
        </p:pic>
        <p:sp>
          <p:nvSpPr>
            <p:cNvPr id="92" name="Shape 192"/>
            <p:cNvSpPr/>
            <p:nvPr/>
          </p:nvSpPr>
          <p:spPr>
            <a:xfrm>
              <a:off x="386535" y="4028169"/>
              <a:ext cx="79348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SUPPLY CHAIN </a:t>
              </a:r>
            </a:p>
            <a:p>
              <a:pPr lvl="0">
                <a:defRPr sz="1800" b="0">
                  <a:solidFill>
                    <a:srgbClr val="000000"/>
                  </a:solidFill>
                </a:defRPr>
              </a:pPr>
              <a:r>
                <a:rPr lang="en-US" sz="800" b="1" dirty="0">
                  <a:solidFill>
                    <a:srgbClr val="4277BB"/>
                  </a:solidFill>
                </a:rPr>
                <a:t>&amp; LOGISTICS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95" name="Group 94"/>
          <p:cNvGrpSpPr/>
          <p:nvPr/>
        </p:nvGrpSpPr>
        <p:grpSpPr>
          <a:xfrm>
            <a:off x="593892" y="6134100"/>
            <a:ext cx="707234" cy="943951"/>
            <a:chOff x="3751627" y="1956579"/>
            <a:chExt cx="707234" cy="943951"/>
          </a:xfrm>
        </p:grpSpPr>
        <p:sp>
          <p:nvSpPr>
            <p:cNvPr id="96" name="Shape 213"/>
            <p:cNvSpPr/>
            <p:nvPr/>
          </p:nvSpPr>
          <p:spPr>
            <a:xfrm>
              <a:off x="3751627" y="1956579"/>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15"/>
            <p:cNvSpPr/>
            <p:nvPr/>
          </p:nvSpPr>
          <p:spPr>
            <a:xfrm>
              <a:off x="3771727" y="2654309"/>
              <a:ext cx="66364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DIGITAL </a:t>
              </a:r>
            </a:p>
            <a:p>
              <a:pPr lvl="0">
                <a:defRPr sz="1800" b="0">
                  <a:solidFill>
                    <a:srgbClr val="000000"/>
                  </a:solidFill>
                </a:defRPr>
              </a:pPr>
              <a:r>
                <a:rPr lang="en-US" sz="800" b="1" dirty="0">
                  <a:solidFill>
                    <a:srgbClr val="4277BB"/>
                  </a:solidFill>
                </a:rPr>
                <a:t>EXPERIENCE</a:t>
              </a:r>
              <a:endParaRPr sz="800" b="1" dirty="0">
                <a:solidFill>
                  <a:srgbClr val="4277BB"/>
                </a:solidFill>
              </a:endParaRPr>
            </a:p>
          </p:txBody>
        </p:sp>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55104" y="2012024"/>
              <a:ext cx="700735" cy="619597"/>
            </a:xfrm>
            <a:prstGeom prst="rect">
              <a:avLst/>
            </a:prstGeom>
          </p:spPr>
        </p:pic>
      </p:grpSp>
      <p:grpSp>
        <p:nvGrpSpPr>
          <p:cNvPr id="99" name="Group 98"/>
          <p:cNvGrpSpPr/>
          <p:nvPr/>
        </p:nvGrpSpPr>
        <p:grpSpPr>
          <a:xfrm>
            <a:off x="4040964" y="6155082"/>
            <a:ext cx="764633" cy="953454"/>
            <a:chOff x="6806751" y="1983556"/>
            <a:chExt cx="764633" cy="953454"/>
          </a:xfrm>
        </p:grpSpPr>
        <p:grpSp>
          <p:nvGrpSpPr>
            <p:cNvPr id="100" name="Group 193"/>
            <p:cNvGrpSpPr/>
            <p:nvPr/>
          </p:nvGrpSpPr>
          <p:grpSpPr>
            <a:xfrm>
              <a:off x="6806751" y="1983556"/>
              <a:ext cx="764633" cy="953454"/>
              <a:chOff x="-28699" y="-1"/>
              <a:chExt cx="764632" cy="953452"/>
            </a:xfrm>
          </p:grpSpPr>
          <p:sp>
            <p:nvSpPr>
              <p:cNvPr id="102" name="Shape 189"/>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3" name="Shape 192"/>
              <p:cNvSpPr/>
              <p:nvPr/>
            </p:nvSpPr>
            <p:spPr>
              <a:xfrm>
                <a:off x="-28699" y="707231"/>
                <a:ext cx="76463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APPLICATIONS</a:t>
                </a:r>
              </a:p>
            </p:txBody>
          </p:sp>
        </p:grpSp>
        <p:pic>
          <p:nvPicPr>
            <p:cNvPr id="101" name="Picture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24246" y="2049908"/>
              <a:ext cx="700735" cy="619597"/>
            </a:xfrm>
            <a:prstGeom prst="rect">
              <a:avLst/>
            </a:prstGeom>
          </p:spPr>
        </p:pic>
      </p:grpSp>
      <p:sp>
        <p:nvSpPr>
          <p:cNvPr id="72" name="Shape 240"/>
          <p:cNvSpPr/>
          <p:nvPr/>
        </p:nvSpPr>
        <p:spPr>
          <a:xfrm>
            <a:off x="8048578" y="3392843"/>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Acts as mediator between the e-commerce transaction and the payment processing service.</a:t>
            </a:r>
          </a:p>
          <a:p>
            <a:pPr lvl="0">
              <a:defRPr sz="1800"/>
            </a:pPr>
            <a:endParaRPr sz="500" dirty="0"/>
          </a:p>
        </p:txBody>
      </p:sp>
      <p:sp>
        <p:nvSpPr>
          <p:cNvPr id="73" name="Shape 240"/>
          <p:cNvSpPr/>
          <p:nvPr/>
        </p:nvSpPr>
        <p:spPr>
          <a:xfrm>
            <a:off x="8116089" y="4996482"/>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manage end-to-end supply chain and logistics with complete business process automation and insights.</a:t>
            </a:r>
          </a:p>
        </p:txBody>
      </p:sp>
      <p:sp>
        <p:nvSpPr>
          <p:cNvPr id="74" name="Shape 240"/>
          <p:cNvSpPr/>
          <p:nvPr/>
        </p:nvSpPr>
        <p:spPr>
          <a:xfrm>
            <a:off x="4950491" y="3168564"/>
            <a:ext cx="1709677" cy="141064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Involves marketing the right merchandise or service at the right place, at the right time, in the right quantities, and at the right price with the goal of optimizing margins, gross revenue, or shelf life.</a:t>
            </a:r>
          </a:p>
          <a:p>
            <a:pPr lvl="0">
              <a:defRPr sz="1800"/>
            </a:pPr>
            <a:endParaRPr sz="100" dirty="0"/>
          </a:p>
        </p:txBody>
      </p:sp>
      <p:sp>
        <p:nvSpPr>
          <p:cNvPr id="75" name="Shape 240"/>
          <p:cNvSpPr/>
          <p:nvPr/>
        </p:nvSpPr>
        <p:spPr>
          <a:xfrm>
            <a:off x="4950491" y="615508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Manages the presentation of product catalog, shopping cart, order placement functionality.</a:t>
            </a:r>
          </a:p>
        </p:txBody>
      </p:sp>
      <p:sp>
        <p:nvSpPr>
          <p:cNvPr id="76" name="Shape 240"/>
          <p:cNvSpPr/>
          <p:nvPr/>
        </p:nvSpPr>
        <p:spPr>
          <a:xfrm>
            <a:off x="1406044" y="6136391"/>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a scalable full-feature content management system for multisite and multidevice e-commerce solutions.</a:t>
            </a:r>
          </a:p>
          <a:p>
            <a:pPr lvl="0">
              <a:defRPr sz="1800"/>
            </a:pPr>
            <a:endParaRPr sz="500" dirty="0"/>
          </a:p>
        </p:txBody>
      </p:sp>
      <p:sp>
        <p:nvSpPr>
          <p:cNvPr id="94" name="Shape 240">
            <a:extLst>
              <a:ext uri="{FF2B5EF4-FFF2-40B4-BE49-F238E27FC236}">
                <a16:creationId xmlns:a16="http://schemas.microsoft.com/office/drawing/2014/main" id="{1074013C-C249-9E4F-A69F-A24BA806BC0E}"/>
              </a:ext>
            </a:extLst>
          </p:cNvPr>
          <p:cNvSpPr/>
          <p:nvPr/>
        </p:nvSpPr>
        <p:spPr>
          <a:xfrm>
            <a:off x="8116089" y="6359455"/>
            <a:ext cx="1709677"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2" name="Group 1">
            <a:extLst>
              <a:ext uri="{FF2B5EF4-FFF2-40B4-BE49-F238E27FC236}">
                <a16:creationId xmlns:a16="http://schemas.microsoft.com/office/drawing/2014/main" id="{A1AC5566-8828-FE40-835A-D204AEDA95B1}"/>
              </a:ext>
            </a:extLst>
          </p:cNvPr>
          <p:cNvGrpSpPr/>
          <p:nvPr/>
        </p:nvGrpSpPr>
        <p:grpSpPr>
          <a:xfrm>
            <a:off x="7233835" y="6133025"/>
            <a:ext cx="707234" cy="979080"/>
            <a:chOff x="7233835" y="6133025"/>
            <a:chExt cx="707234" cy="979080"/>
          </a:xfrm>
        </p:grpSpPr>
        <p:grpSp>
          <p:nvGrpSpPr>
            <p:cNvPr id="78" name="Group 77">
              <a:extLst>
                <a:ext uri="{FF2B5EF4-FFF2-40B4-BE49-F238E27FC236}">
                  <a16:creationId xmlns:a16="http://schemas.microsoft.com/office/drawing/2014/main" id="{F8404FA0-2128-D44A-B91E-5A0C6EED7BD9}"/>
                </a:ext>
              </a:extLst>
            </p:cNvPr>
            <p:cNvGrpSpPr/>
            <p:nvPr/>
          </p:nvGrpSpPr>
          <p:grpSpPr>
            <a:xfrm>
              <a:off x="7233835" y="6133025"/>
              <a:ext cx="707234" cy="979080"/>
              <a:chOff x="396212" y="3295310"/>
              <a:chExt cx="707234" cy="979080"/>
            </a:xfrm>
          </p:grpSpPr>
          <p:sp>
            <p:nvSpPr>
              <p:cNvPr id="79" name="Shape 195">
                <a:extLst>
                  <a:ext uri="{FF2B5EF4-FFF2-40B4-BE49-F238E27FC236}">
                    <a16:creationId xmlns:a16="http://schemas.microsoft.com/office/drawing/2014/main" id="{96CB634B-E33E-DF46-B629-B10B078745D9}"/>
                  </a:ext>
                </a:extLst>
              </p:cNvPr>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192">
                <a:extLst>
                  <a:ext uri="{FF2B5EF4-FFF2-40B4-BE49-F238E27FC236}">
                    <a16:creationId xmlns:a16="http://schemas.microsoft.com/office/drawing/2014/main" id="{FA57B9A6-AFED-0947-8229-6B6AFBAA012F}"/>
                  </a:ext>
                </a:extLst>
              </p:cNvPr>
              <p:cNvSpPr/>
              <p:nvPr/>
            </p:nvSpPr>
            <p:spPr>
              <a:xfrm>
                <a:off x="498748" y="4028169"/>
                <a:ext cx="56906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 </a:t>
                </a:r>
              </a:p>
              <a:p>
                <a:pPr lvl="0">
                  <a:defRPr sz="1800" b="0">
                    <a:solidFill>
                      <a:srgbClr val="000000"/>
                    </a:solidFill>
                  </a:defRPr>
                </a:pPr>
                <a:r>
                  <a:rPr lang="en-US" sz="800" b="1" dirty="0">
                    <a:solidFill>
                      <a:srgbClr val="4277BB"/>
                    </a:solidFill>
                  </a:rPr>
                  <a:t>PLATFORM</a:t>
                </a:r>
                <a:endParaRPr sz="800" b="1" dirty="0">
                  <a:solidFill>
                    <a:srgbClr val="4277BB"/>
                  </a:solidFill>
                </a:endParaRPr>
              </a:p>
            </p:txBody>
          </p:sp>
        </p:grpSp>
        <p:pic>
          <p:nvPicPr>
            <p:cNvPr id="104" name="Picture 103">
              <a:extLst>
                <a:ext uri="{FF2B5EF4-FFF2-40B4-BE49-F238E27FC236}">
                  <a16:creationId xmlns:a16="http://schemas.microsoft.com/office/drawing/2014/main" id="{A8D692FA-7CED-314D-A71F-2F7C435E2D36}"/>
                </a:ext>
              </a:extLst>
            </p:cNvPr>
            <p:cNvPicPr>
              <a:picLocks noChangeAspect="1"/>
            </p:cNvPicPr>
            <p:nvPr/>
          </p:nvPicPr>
          <p:blipFill>
            <a:blip r:embed="rId14"/>
            <a:stretch>
              <a:fillRect/>
            </a:stretch>
          </p:blipFill>
          <p:spPr>
            <a:xfrm>
              <a:off x="7374645" y="6252230"/>
              <a:ext cx="445175" cy="461663"/>
            </a:xfrm>
            <a:prstGeom prst="rect">
              <a:avLst/>
            </a:prstGeom>
          </p:spPr>
        </p:pic>
      </p:grpSp>
    </p:spTree>
    <p:extLst>
      <p:ext uri="{BB962C8B-B14F-4D97-AF65-F5344CB8AC3E}">
        <p14:creationId xmlns:p14="http://schemas.microsoft.com/office/powerpoint/2010/main" val="171611322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32" name="Group 231"/>
          <p:cNvGrpSpPr/>
          <p:nvPr/>
        </p:nvGrpSpPr>
        <p:grpSpPr>
          <a:xfrm>
            <a:off x="569162" y="3377031"/>
            <a:ext cx="707233" cy="956623"/>
            <a:chOff x="3739000" y="4660325"/>
            <a:chExt cx="707233"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808097" y="5370727"/>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CUSTOMER</a:t>
              </a:r>
            </a:p>
            <a:p>
              <a:pPr lvl="0">
                <a:defRPr sz="1800" b="0">
                  <a:solidFill>
                    <a:srgbClr val="000000"/>
                  </a:solidFill>
                </a:defRPr>
              </a:pPr>
              <a:r>
                <a:rPr lang="en-US" sz="800" b="1" dirty="0">
                  <a:solidFill>
                    <a:srgbClr val="4277BB"/>
                  </a:solidFill>
                </a:rPr>
                <a:t>CARE</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39" y="4725683"/>
              <a:ext cx="657410" cy="581289"/>
            </a:xfrm>
            <a:prstGeom prst="rect">
              <a:avLst/>
            </a:prstGeom>
          </p:spPr>
        </p:pic>
      </p:grpSp>
      <p:grpSp>
        <p:nvGrpSpPr>
          <p:cNvPr id="231" name="Group 230"/>
          <p:cNvGrpSpPr/>
          <p:nvPr/>
        </p:nvGrpSpPr>
        <p:grpSpPr>
          <a:xfrm>
            <a:off x="597496" y="2081818"/>
            <a:ext cx="707234" cy="820842"/>
            <a:chOff x="3751756" y="3300740"/>
            <a:chExt cx="707234" cy="820842"/>
          </a:xfrm>
        </p:grpSpPr>
        <p:grpSp>
          <p:nvGrpSpPr>
            <p:cNvPr id="223" name="Group 223"/>
            <p:cNvGrpSpPr/>
            <p:nvPr/>
          </p:nvGrpSpPr>
          <p:grpSpPr>
            <a:xfrm>
              <a:off x="3751756" y="3300740"/>
              <a:ext cx="707234" cy="820842"/>
              <a:chOff x="92018" y="9504"/>
              <a:chExt cx="707232" cy="820840"/>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134479" y="707233"/>
                <a:ext cx="6203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MARKETING</a:t>
                </a:r>
                <a:endParaRPr sz="800" b="1" dirty="0">
                  <a:solidFill>
                    <a:srgbClr val="4277BB"/>
                  </a:solidFill>
                  <a:latin typeface="Helvetica"/>
                  <a:ea typeface="Helvetica"/>
                  <a:cs typeface="Helvetica"/>
                  <a:sym typeface="Helvetica"/>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888" y="3429782"/>
              <a:ext cx="541537" cy="478833"/>
            </a:xfrm>
            <a:prstGeom prst="rect">
              <a:avLst/>
            </a:prstGeom>
          </p:spPr>
        </p:pic>
      </p:grpSp>
      <p:sp>
        <p:nvSpPr>
          <p:cNvPr id="26" name="Shape 358"/>
          <p:cNvSpPr/>
          <p:nvPr/>
        </p:nvSpPr>
        <p:spPr>
          <a:xfrm>
            <a:off x="1499319" y="2257342"/>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Manages marketing campaigns, offers, and targeting rules.</a:t>
            </a:r>
          </a:p>
          <a:p>
            <a:pPr lvl="0">
              <a:defRPr sz="1800"/>
            </a:pPr>
            <a:endParaRPr sz="500" dirty="0"/>
          </a:p>
        </p:txBody>
      </p:sp>
      <p:sp>
        <p:nvSpPr>
          <p:cNvPr id="27" name="Shape 358"/>
          <p:cNvSpPr/>
          <p:nvPr/>
        </p:nvSpPr>
        <p:spPr>
          <a:xfrm>
            <a:off x="1421286" y="3158478"/>
            <a:ext cx="1709677"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customer care across the entire transaction lifecycle and all commerce channels, where customer care personnel can see the behaviors of a customer in more than one channel. Includes CRM and loyalty management.</a:t>
            </a:r>
          </a:p>
        </p:txBody>
      </p:sp>
      <p:sp>
        <p:nvSpPr>
          <p:cNvPr id="28" name="Shape 358"/>
          <p:cNvSpPr/>
          <p:nvPr/>
        </p:nvSpPr>
        <p:spPr>
          <a:xfrm>
            <a:off x="1491573" y="499444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inventory, order processing, and order visibility.</a:t>
            </a:r>
          </a:p>
        </p:txBody>
      </p:sp>
      <p:sp>
        <p:nvSpPr>
          <p:cNvPr id="29" name="Shape 358"/>
          <p:cNvSpPr/>
          <p:nvPr/>
        </p:nvSpPr>
        <p:spPr>
          <a:xfrm>
            <a:off x="1435457" y="607311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efficient management of warehouse operations. Includes warehouse inventory management, inventory optimization, and inventory.</a:t>
            </a:r>
          </a:p>
        </p:txBody>
      </p:sp>
      <p:sp>
        <p:nvSpPr>
          <p:cNvPr id="31" name="Shape 240">
            <a:extLst>
              <a:ext uri="{FF2B5EF4-FFF2-40B4-BE49-F238E27FC236}">
                <a16:creationId xmlns:a16="http://schemas.microsoft.com/office/drawing/2014/main" id="{21F1B15C-5B9A-C940-8224-076AB0EDE002}"/>
              </a:ext>
            </a:extLst>
          </p:cNvPr>
          <p:cNvSpPr/>
          <p:nvPr/>
        </p:nvSpPr>
        <p:spPr>
          <a:xfrm>
            <a:off x="5018261" y="2137321"/>
            <a:ext cx="1709677" cy="93358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Program or tool whose source code is openly published in order to use free of charge.</a:t>
            </a:r>
          </a:p>
          <a:p>
            <a:pPr lvl="0">
              <a:defRPr sz="1800"/>
            </a:pPr>
            <a:endParaRPr sz="1000" dirty="0"/>
          </a:p>
        </p:txBody>
      </p:sp>
      <p:grpSp>
        <p:nvGrpSpPr>
          <p:cNvPr id="32" name="Group 31">
            <a:extLst>
              <a:ext uri="{FF2B5EF4-FFF2-40B4-BE49-F238E27FC236}">
                <a16:creationId xmlns:a16="http://schemas.microsoft.com/office/drawing/2014/main" id="{73F11FB9-2C38-AD4C-8B9A-EA1C410716EE}"/>
              </a:ext>
            </a:extLst>
          </p:cNvPr>
          <p:cNvGrpSpPr/>
          <p:nvPr/>
        </p:nvGrpSpPr>
        <p:grpSpPr>
          <a:xfrm>
            <a:off x="4038600" y="2071070"/>
            <a:ext cx="759824" cy="820840"/>
            <a:chOff x="6825879" y="4644219"/>
            <a:chExt cx="759824" cy="820840"/>
          </a:xfrm>
        </p:grpSpPr>
        <p:grpSp>
          <p:nvGrpSpPr>
            <p:cNvPr id="33" name="Group 239">
              <a:extLst>
                <a:ext uri="{FF2B5EF4-FFF2-40B4-BE49-F238E27FC236}">
                  <a16:creationId xmlns:a16="http://schemas.microsoft.com/office/drawing/2014/main" id="{07AB900F-CB7A-9146-A195-5EDAD46424CC}"/>
                </a:ext>
              </a:extLst>
            </p:cNvPr>
            <p:cNvGrpSpPr/>
            <p:nvPr/>
          </p:nvGrpSpPr>
          <p:grpSpPr>
            <a:xfrm>
              <a:off x="6825879" y="4644219"/>
              <a:ext cx="759824" cy="820840"/>
              <a:chOff x="-26297" y="9504"/>
              <a:chExt cx="759823" cy="820838"/>
            </a:xfrm>
          </p:grpSpPr>
          <p:sp>
            <p:nvSpPr>
              <p:cNvPr id="35" name="Shape 237">
                <a:extLst>
                  <a:ext uri="{FF2B5EF4-FFF2-40B4-BE49-F238E27FC236}">
                    <a16:creationId xmlns:a16="http://schemas.microsoft.com/office/drawing/2014/main" id="{C75467EB-6A77-A141-94AA-9552C6BF7880}"/>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6" name="Shape 238">
                <a:extLst>
                  <a:ext uri="{FF2B5EF4-FFF2-40B4-BE49-F238E27FC236}">
                    <a16:creationId xmlns:a16="http://schemas.microsoft.com/office/drawing/2014/main" id="{EF55686A-FDF6-6E47-854B-0CBD76065FD0}"/>
                  </a:ext>
                </a:extLst>
              </p:cNvPr>
              <p:cNvSpPr/>
              <p:nvPr/>
            </p:nvSpPr>
            <p:spPr>
              <a:xfrm>
                <a:off x="-26297" y="707231"/>
                <a:ext cx="75982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OPEN SOURCE</a:t>
                </a:r>
                <a:endParaRPr sz="800" b="1" dirty="0">
                  <a:solidFill>
                    <a:srgbClr val="4277BB"/>
                  </a:solidFill>
                </a:endParaRPr>
              </a:p>
            </p:txBody>
          </p:sp>
        </p:grpSp>
        <p:pic>
          <p:nvPicPr>
            <p:cNvPr id="34" name="Picture 33">
              <a:extLst>
                <a:ext uri="{FF2B5EF4-FFF2-40B4-BE49-F238E27FC236}">
                  <a16:creationId xmlns:a16="http://schemas.microsoft.com/office/drawing/2014/main" id="{15E26986-5C44-4C4A-8949-27AD2C29D60C}"/>
                </a:ext>
              </a:extLst>
            </p:cNvPr>
            <p:cNvPicPr>
              <a:picLocks noChangeAspect="1"/>
            </p:cNvPicPr>
            <p:nvPr/>
          </p:nvPicPr>
          <p:blipFill>
            <a:blip r:embed="rId5"/>
            <a:stretch>
              <a:fillRect/>
            </a:stretch>
          </p:blipFill>
          <p:spPr>
            <a:xfrm>
              <a:off x="6932222" y="4735609"/>
              <a:ext cx="547133" cy="514949"/>
            </a:xfrm>
            <a:prstGeom prst="rect">
              <a:avLst/>
            </a:prstGeom>
          </p:spPr>
        </p:pic>
      </p:grpSp>
      <p:sp>
        <p:nvSpPr>
          <p:cNvPr id="37" name="Shape 240">
            <a:extLst>
              <a:ext uri="{FF2B5EF4-FFF2-40B4-BE49-F238E27FC236}">
                <a16:creationId xmlns:a16="http://schemas.microsoft.com/office/drawing/2014/main" id="{3396559E-B31D-4042-A077-0F1F50A1CD1A}"/>
              </a:ext>
            </a:extLst>
          </p:cNvPr>
          <p:cNvSpPr/>
          <p:nvPr/>
        </p:nvSpPr>
        <p:spPr>
          <a:xfrm>
            <a:off x="5018261" y="3430412"/>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Able to block calls to services that are not working and to provide alternative actions.</a:t>
            </a:r>
          </a:p>
          <a:p>
            <a:pPr lvl="0">
              <a:defRPr sz="1800"/>
            </a:pPr>
            <a:endParaRPr sz="1000" dirty="0"/>
          </a:p>
        </p:txBody>
      </p:sp>
      <p:grpSp>
        <p:nvGrpSpPr>
          <p:cNvPr id="43" name="Group 199">
            <a:extLst>
              <a:ext uri="{FF2B5EF4-FFF2-40B4-BE49-F238E27FC236}">
                <a16:creationId xmlns:a16="http://schemas.microsoft.com/office/drawing/2014/main" id="{FA803EE9-C67D-B04B-AAD3-B323998A79A5}"/>
              </a:ext>
            </a:extLst>
          </p:cNvPr>
          <p:cNvGrpSpPr/>
          <p:nvPr/>
        </p:nvGrpSpPr>
        <p:grpSpPr>
          <a:xfrm>
            <a:off x="3988798" y="4809943"/>
            <a:ext cx="872034" cy="953454"/>
            <a:chOff x="-7231" y="0"/>
            <a:chExt cx="872032" cy="953452"/>
          </a:xfrm>
        </p:grpSpPr>
        <p:sp>
          <p:nvSpPr>
            <p:cNvPr id="44" name="Shape 195">
              <a:extLst>
                <a:ext uri="{FF2B5EF4-FFF2-40B4-BE49-F238E27FC236}">
                  <a16:creationId xmlns:a16="http://schemas.microsoft.com/office/drawing/2014/main" id="{01FA0CE5-81F6-D444-8888-2CC3AADBC0D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 name="Group 198">
              <a:extLst>
                <a:ext uri="{FF2B5EF4-FFF2-40B4-BE49-F238E27FC236}">
                  <a16:creationId xmlns:a16="http://schemas.microsoft.com/office/drawing/2014/main" id="{91363383-202E-5A4F-89A9-3E6347100FEA}"/>
                </a:ext>
              </a:extLst>
            </p:cNvPr>
            <p:cNvGrpSpPr/>
            <p:nvPr/>
          </p:nvGrpSpPr>
          <p:grpSpPr>
            <a:xfrm>
              <a:off x="-7231" y="160392"/>
              <a:ext cx="872032" cy="793060"/>
              <a:chOff x="3303" y="160392"/>
              <a:chExt cx="872031" cy="793059"/>
            </a:xfrm>
          </p:grpSpPr>
          <p:pic>
            <p:nvPicPr>
              <p:cNvPr id="46" name="_-03.png">
                <a:extLst>
                  <a:ext uri="{FF2B5EF4-FFF2-40B4-BE49-F238E27FC236}">
                    <a16:creationId xmlns:a16="http://schemas.microsoft.com/office/drawing/2014/main" id="{30B42166-6151-D146-BA74-52466C6F4F0D}"/>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47" name="Shape 197">
                <a:extLst>
                  <a:ext uri="{FF2B5EF4-FFF2-40B4-BE49-F238E27FC236}">
                    <a16:creationId xmlns:a16="http://schemas.microsoft.com/office/drawing/2014/main" id="{66A2D8EC-EB99-CF46-97E7-52FE5B111F96}"/>
                  </a:ext>
                </a:extLst>
              </p:cNvPr>
              <p:cNvSpPr/>
              <p:nvPr/>
            </p:nvSpPr>
            <p:spPr>
              <a:xfrm>
                <a:off x="3303" y="707231"/>
                <a:ext cx="8720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CONTAINERIZED </a:t>
                </a:r>
              </a:p>
              <a:p>
                <a:pPr lvl="0">
                  <a:defRPr sz="1800" b="0">
                    <a:solidFill>
                      <a:srgbClr val="000000"/>
                    </a:solidFill>
                  </a:defRPr>
                </a:pPr>
                <a:r>
                  <a:rPr lang="en-US" sz="800" b="1" dirty="0">
                    <a:solidFill>
                      <a:srgbClr val="4277BB"/>
                    </a:solidFill>
                  </a:rPr>
                  <a:t>APPS</a:t>
                </a:r>
              </a:p>
            </p:txBody>
          </p:sp>
        </p:grpSp>
      </p:grpSp>
      <p:sp>
        <p:nvSpPr>
          <p:cNvPr id="48" name="Shape 200">
            <a:extLst>
              <a:ext uri="{FF2B5EF4-FFF2-40B4-BE49-F238E27FC236}">
                <a16:creationId xmlns:a16="http://schemas.microsoft.com/office/drawing/2014/main" id="{D24B3F74-A059-B64D-BC4C-71BF6BDB5F7B}"/>
              </a:ext>
            </a:extLst>
          </p:cNvPr>
          <p:cNvSpPr/>
          <p:nvPr/>
        </p:nvSpPr>
        <p:spPr>
          <a:xfrm>
            <a:off x="4967924" y="48387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Containerized JEE application workload running in an elastic and resilient Kubernetes cluster.</a:t>
            </a:r>
          </a:p>
        </p:txBody>
      </p:sp>
      <p:grpSp>
        <p:nvGrpSpPr>
          <p:cNvPr id="57" name="Group 199">
            <a:extLst>
              <a:ext uri="{FF2B5EF4-FFF2-40B4-BE49-F238E27FC236}">
                <a16:creationId xmlns:a16="http://schemas.microsoft.com/office/drawing/2014/main" id="{AB12833C-B11A-D646-90DB-2B00F748831E}"/>
              </a:ext>
            </a:extLst>
          </p:cNvPr>
          <p:cNvGrpSpPr/>
          <p:nvPr/>
        </p:nvGrpSpPr>
        <p:grpSpPr>
          <a:xfrm>
            <a:off x="7240674" y="2087525"/>
            <a:ext cx="707233" cy="953454"/>
            <a:chOff x="75417" y="0"/>
            <a:chExt cx="707232" cy="953452"/>
          </a:xfrm>
        </p:grpSpPr>
        <p:sp>
          <p:nvSpPr>
            <p:cNvPr id="58" name="Shape 195">
              <a:extLst>
                <a:ext uri="{FF2B5EF4-FFF2-40B4-BE49-F238E27FC236}">
                  <a16:creationId xmlns:a16="http://schemas.microsoft.com/office/drawing/2014/main" id="{63310CF6-860F-9E40-886E-0E9EA2C569F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9" name="Group 198">
              <a:extLst>
                <a:ext uri="{FF2B5EF4-FFF2-40B4-BE49-F238E27FC236}">
                  <a16:creationId xmlns:a16="http://schemas.microsoft.com/office/drawing/2014/main" id="{F9F24E0C-6D02-5146-8110-6F6F8B1FAD11}"/>
                </a:ext>
              </a:extLst>
            </p:cNvPr>
            <p:cNvGrpSpPr/>
            <p:nvPr/>
          </p:nvGrpSpPr>
          <p:grpSpPr>
            <a:xfrm>
              <a:off x="80938" y="160392"/>
              <a:ext cx="695702" cy="793060"/>
              <a:chOff x="91471" y="160392"/>
              <a:chExt cx="695701" cy="793059"/>
            </a:xfrm>
          </p:grpSpPr>
          <p:pic>
            <p:nvPicPr>
              <p:cNvPr id="60" name="_-03.png">
                <a:extLst>
                  <a:ext uri="{FF2B5EF4-FFF2-40B4-BE49-F238E27FC236}">
                    <a16:creationId xmlns:a16="http://schemas.microsoft.com/office/drawing/2014/main" id="{4355F9B9-E551-D541-997F-46D507D0C371}"/>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1" name="Shape 197">
                <a:extLst>
                  <a:ext uri="{FF2B5EF4-FFF2-40B4-BE49-F238E27FC236}">
                    <a16:creationId xmlns:a16="http://schemas.microsoft.com/office/drawing/2014/main" id="{CE400CEE-8744-BA4A-AB7B-45DB49F27887}"/>
                  </a:ext>
                </a:extLst>
              </p:cNvPr>
              <p:cNvSpPr/>
              <p:nvPr/>
            </p:nvSpPr>
            <p:spPr>
              <a:xfrm>
                <a:off x="91471" y="707231"/>
                <a:ext cx="69570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INGESTION </a:t>
                </a:r>
              </a:p>
              <a:p>
                <a:pPr lvl="0">
                  <a:defRPr sz="1800" b="0">
                    <a:solidFill>
                      <a:srgbClr val="000000"/>
                    </a:solidFill>
                  </a:defRPr>
                </a:pPr>
                <a:r>
                  <a:rPr lang="en-US" sz="800" b="1" dirty="0">
                    <a:solidFill>
                      <a:srgbClr val="4277BB"/>
                    </a:solidFill>
                  </a:rPr>
                  <a:t>APPLICATION</a:t>
                </a:r>
              </a:p>
            </p:txBody>
          </p:sp>
        </p:grpSp>
      </p:grpSp>
      <p:sp>
        <p:nvSpPr>
          <p:cNvPr id="62" name="Shape 200">
            <a:extLst>
              <a:ext uri="{FF2B5EF4-FFF2-40B4-BE49-F238E27FC236}">
                <a16:creationId xmlns:a16="http://schemas.microsoft.com/office/drawing/2014/main" id="{8D89C655-D7C1-8349-81C7-66482D3CBB94}"/>
              </a:ext>
            </a:extLst>
          </p:cNvPr>
          <p:cNvSpPr/>
          <p:nvPr/>
        </p:nvSpPr>
        <p:spPr>
          <a:xfrm>
            <a:off x="8143400" y="2213212"/>
            <a:ext cx="1709677"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Ingests data using discovery service APIs.</a:t>
            </a:r>
          </a:p>
          <a:p>
            <a:pPr lvl="0">
              <a:defRPr sz="1800"/>
            </a:pPr>
            <a:endParaRPr sz="500" dirty="0"/>
          </a:p>
        </p:txBody>
      </p:sp>
      <p:grpSp>
        <p:nvGrpSpPr>
          <p:cNvPr id="63" name="Group 199">
            <a:extLst>
              <a:ext uri="{FF2B5EF4-FFF2-40B4-BE49-F238E27FC236}">
                <a16:creationId xmlns:a16="http://schemas.microsoft.com/office/drawing/2014/main" id="{FDFF58CA-97B7-5F48-8007-2E169464F1EE}"/>
              </a:ext>
            </a:extLst>
          </p:cNvPr>
          <p:cNvGrpSpPr/>
          <p:nvPr/>
        </p:nvGrpSpPr>
        <p:grpSpPr>
          <a:xfrm>
            <a:off x="7197307" y="3375997"/>
            <a:ext cx="793487" cy="953454"/>
            <a:chOff x="32050" y="0"/>
            <a:chExt cx="793486" cy="953452"/>
          </a:xfrm>
        </p:grpSpPr>
        <p:sp>
          <p:nvSpPr>
            <p:cNvPr id="64" name="Shape 195">
              <a:extLst>
                <a:ext uri="{FF2B5EF4-FFF2-40B4-BE49-F238E27FC236}">
                  <a16:creationId xmlns:a16="http://schemas.microsoft.com/office/drawing/2014/main" id="{6A4730A4-E4AF-F743-86F8-10A059CAA2E3}"/>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5" name="Group 198">
              <a:extLst>
                <a:ext uri="{FF2B5EF4-FFF2-40B4-BE49-F238E27FC236}">
                  <a16:creationId xmlns:a16="http://schemas.microsoft.com/office/drawing/2014/main" id="{3AFA75E4-77C2-6B4F-9B6F-5BDBB8308129}"/>
                </a:ext>
              </a:extLst>
            </p:cNvPr>
            <p:cNvGrpSpPr/>
            <p:nvPr/>
          </p:nvGrpSpPr>
          <p:grpSpPr>
            <a:xfrm>
              <a:off x="32050" y="160392"/>
              <a:ext cx="793486" cy="793060"/>
              <a:chOff x="42583" y="160392"/>
              <a:chExt cx="793485" cy="793059"/>
            </a:xfrm>
          </p:grpSpPr>
          <p:pic>
            <p:nvPicPr>
              <p:cNvPr id="66" name="_-03.png">
                <a:extLst>
                  <a:ext uri="{FF2B5EF4-FFF2-40B4-BE49-F238E27FC236}">
                    <a16:creationId xmlns:a16="http://schemas.microsoft.com/office/drawing/2014/main" id="{7F4836F8-7C26-E54C-90EC-E09BCD2218CA}"/>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7" name="Shape 197">
                <a:extLst>
                  <a:ext uri="{FF2B5EF4-FFF2-40B4-BE49-F238E27FC236}">
                    <a16:creationId xmlns:a16="http://schemas.microsoft.com/office/drawing/2014/main" id="{B653D07B-4D98-1E44-8F08-1B97117498D1}"/>
                  </a:ext>
                </a:extLst>
              </p:cNvPr>
              <p:cNvSpPr/>
              <p:nvPr/>
            </p:nvSpPr>
            <p:spPr>
              <a:xfrm>
                <a:off x="42583" y="707231"/>
                <a:ext cx="79348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a:t>
                </a:r>
              </a:p>
              <a:p>
                <a:pPr lvl="0">
                  <a:defRPr sz="1800" b="0">
                    <a:solidFill>
                      <a:srgbClr val="000000"/>
                    </a:solidFill>
                  </a:defRPr>
                </a:pPr>
                <a:r>
                  <a:rPr lang="en-US" sz="800" b="1" dirty="0">
                    <a:solidFill>
                      <a:srgbClr val="4277BB"/>
                    </a:solidFill>
                  </a:rPr>
                  <a:t> APPLICATIONS</a:t>
                </a:r>
              </a:p>
            </p:txBody>
          </p:sp>
        </p:grpSp>
      </p:grpSp>
      <p:sp>
        <p:nvSpPr>
          <p:cNvPr id="68" name="Shape 200">
            <a:extLst>
              <a:ext uri="{FF2B5EF4-FFF2-40B4-BE49-F238E27FC236}">
                <a16:creationId xmlns:a16="http://schemas.microsoft.com/office/drawing/2014/main" id="{98040800-73FA-6543-A842-DB2110BCACE9}"/>
              </a:ext>
            </a:extLst>
          </p:cNvPr>
          <p:cNvSpPr/>
          <p:nvPr/>
        </p:nvSpPr>
        <p:spPr>
          <a:xfrm>
            <a:off x="8141795" y="3196855"/>
            <a:ext cx="1709677" cy="132600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Responsible for receiving the call request from the user, invoking calls further downstream to access discovery search results, and invoking execution of analytical model.</a:t>
            </a:r>
          </a:p>
          <a:p>
            <a:pPr lvl="0">
              <a:defRPr sz="1800"/>
            </a:pPr>
            <a:endParaRPr sz="500" dirty="0"/>
          </a:p>
        </p:txBody>
      </p:sp>
      <p:pic>
        <p:nvPicPr>
          <p:cNvPr id="2" name="Picture 1">
            <a:extLst>
              <a:ext uri="{FF2B5EF4-FFF2-40B4-BE49-F238E27FC236}">
                <a16:creationId xmlns:a16="http://schemas.microsoft.com/office/drawing/2014/main" id="{AC0CE59F-B4F7-804A-AA0D-A6591F7290BD}"/>
              </a:ext>
            </a:extLst>
          </p:cNvPr>
          <p:cNvPicPr>
            <a:picLocks noChangeAspect="1"/>
          </p:cNvPicPr>
          <p:nvPr/>
        </p:nvPicPr>
        <p:blipFill>
          <a:blip r:embed="rId7"/>
          <a:stretch>
            <a:fillRect/>
          </a:stretch>
        </p:blipFill>
        <p:spPr>
          <a:xfrm>
            <a:off x="7200900" y="4790463"/>
            <a:ext cx="800100" cy="584200"/>
          </a:xfrm>
          <a:prstGeom prst="rect">
            <a:avLst/>
          </a:prstGeom>
        </p:spPr>
      </p:pic>
      <p:sp>
        <p:nvSpPr>
          <p:cNvPr id="74" name="Shape 197">
            <a:extLst>
              <a:ext uri="{FF2B5EF4-FFF2-40B4-BE49-F238E27FC236}">
                <a16:creationId xmlns:a16="http://schemas.microsoft.com/office/drawing/2014/main" id="{6B349ED0-5C73-B34F-913B-BBD062B61FBC}"/>
              </a:ext>
            </a:extLst>
          </p:cNvPr>
          <p:cNvSpPr/>
          <p:nvPr/>
        </p:nvSpPr>
        <p:spPr>
          <a:xfrm>
            <a:off x="7077651" y="5439941"/>
            <a:ext cx="8624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p:txBody>
      </p:sp>
      <p:sp>
        <p:nvSpPr>
          <p:cNvPr id="75" name="Shape 200">
            <a:extLst>
              <a:ext uri="{FF2B5EF4-FFF2-40B4-BE49-F238E27FC236}">
                <a16:creationId xmlns:a16="http://schemas.microsoft.com/office/drawing/2014/main" id="{84B4468C-4EF2-9B46-BFA2-6F30D962AE97}"/>
              </a:ext>
            </a:extLst>
          </p:cNvPr>
          <p:cNvSpPr/>
          <p:nvPr/>
        </p:nvSpPr>
        <p:spPr>
          <a:xfrm>
            <a:off x="8001000" y="4988412"/>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Running instance of your code inside of a container.</a:t>
            </a:r>
          </a:p>
        </p:txBody>
      </p:sp>
      <p:grpSp>
        <p:nvGrpSpPr>
          <p:cNvPr id="8" name="Group 7">
            <a:extLst>
              <a:ext uri="{FF2B5EF4-FFF2-40B4-BE49-F238E27FC236}">
                <a16:creationId xmlns:a16="http://schemas.microsoft.com/office/drawing/2014/main" id="{6C6C3BFE-4E22-A44E-B90E-034585C229E8}"/>
              </a:ext>
            </a:extLst>
          </p:cNvPr>
          <p:cNvGrpSpPr/>
          <p:nvPr/>
        </p:nvGrpSpPr>
        <p:grpSpPr>
          <a:xfrm>
            <a:off x="4066591" y="3364161"/>
            <a:ext cx="707233" cy="943949"/>
            <a:chOff x="4066591" y="3364161"/>
            <a:chExt cx="707233" cy="943949"/>
          </a:xfrm>
        </p:grpSpPr>
        <p:grpSp>
          <p:nvGrpSpPr>
            <p:cNvPr id="39" name="Group 239">
              <a:extLst>
                <a:ext uri="{FF2B5EF4-FFF2-40B4-BE49-F238E27FC236}">
                  <a16:creationId xmlns:a16="http://schemas.microsoft.com/office/drawing/2014/main" id="{8E7F4A8B-CAA9-3E4F-91DC-26B2FB9A7053}"/>
                </a:ext>
              </a:extLst>
            </p:cNvPr>
            <p:cNvGrpSpPr/>
            <p:nvPr/>
          </p:nvGrpSpPr>
          <p:grpSpPr>
            <a:xfrm>
              <a:off x="4066591" y="3364161"/>
              <a:ext cx="707233" cy="943949"/>
              <a:chOff x="1694" y="9504"/>
              <a:chExt cx="707232" cy="943947"/>
            </a:xfrm>
          </p:grpSpPr>
          <p:sp>
            <p:nvSpPr>
              <p:cNvPr id="41" name="Shape 237">
                <a:extLst>
                  <a:ext uri="{FF2B5EF4-FFF2-40B4-BE49-F238E27FC236}">
                    <a16:creationId xmlns:a16="http://schemas.microsoft.com/office/drawing/2014/main" id="{149076F8-507A-7F4C-9E9E-E518DFA607E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2" name="Shape 238">
                <a:extLst>
                  <a:ext uri="{FF2B5EF4-FFF2-40B4-BE49-F238E27FC236}">
                    <a16:creationId xmlns:a16="http://schemas.microsoft.com/office/drawing/2014/main" id="{74E47777-026C-F042-AAB4-61FF593FDF2D}"/>
                  </a:ext>
                </a:extLst>
              </p:cNvPr>
              <p:cNvSpPr/>
              <p:nvPr/>
            </p:nvSpPr>
            <p:spPr>
              <a:xfrm>
                <a:off x="100344" y="707231"/>
                <a:ext cx="50654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CIRCUIT </a:t>
                </a:r>
              </a:p>
              <a:p>
                <a:pPr lvl="0">
                  <a:defRPr sz="1800" b="0">
                    <a:solidFill>
                      <a:srgbClr val="000000"/>
                    </a:solidFill>
                  </a:defRPr>
                </a:pPr>
                <a:r>
                  <a:rPr lang="en-US" sz="800" b="1" dirty="0">
                    <a:solidFill>
                      <a:srgbClr val="4277BB"/>
                    </a:solidFill>
                  </a:rPr>
                  <a:t>BREAKER</a:t>
                </a:r>
                <a:endParaRPr sz="800" b="1" dirty="0">
                  <a:solidFill>
                    <a:srgbClr val="4277BB"/>
                  </a:solidFill>
                </a:endParaRPr>
              </a:p>
            </p:txBody>
          </p:sp>
        </p:grpSp>
        <p:pic>
          <p:nvPicPr>
            <p:cNvPr id="3" name="Picture 2">
              <a:extLst>
                <a:ext uri="{FF2B5EF4-FFF2-40B4-BE49-F238E27FC236}">
                  <a16:creationId xmlns:a16="http://schemas.microsoft.com/office/drawing/2014/main" id="{6AE88416-DF9C-0E44-87DC-EA8E9FAF81C2}"/>
                </a:ext>
              </a:extLst>
            </p:cNvPr>
            <p:cNvPicPr>
              <a:picLocks noChangeAspect="1"/>
            </p:cNvPicPr>
            <p:nvPr/>
          </p:nvPicPr>
          <p:blipFill>
            <a:blip r:embed="rId8"/>
            <a:stretch>
              <a:fillRect/>
            </a:stretch>
          </p:blipFill>
          <p:spPr>
            <a:xfrm>
              <a:off x="4186353" y="3474696"/>
              <a:ext cx="468093" cy="468093"/>
            </a:xfrm>
            <a:prstGeom prst="rect">
              <a:avLst/>
            </a:prstGeom>
          </p:spPr>
        </p:pic>
      </p:grpSp>
      <p:sp>
        <p:nvSpPr>
          <p:cNvPr id="81" name="Shape 200">
            <a:extLst>
              <a:ext uri="{FF2B5EF4-FFF2-40B4-BE49-F238E27FC236}">
                <a16:creationId xmlns:a16="http://schemas.microsoft.com/office/drawing/2014/main" id="{A7A41EFE-FF8F-B844-ACAB-0D8404A35305}"/>
              </a:ext>
            </a:extLst>
          </p:cNvPr>
          <p:cNvSpPr/>
          <p:nvPr/>
        </p:nvSpPr>
        <p:spPr>
          <a:xfrm>
            <a:off x="4891014" y="5996166"/>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environment to hide the underlying container and server layer and to allow developers to deploy code as event handlers to run in a managed fashion.</a:t>
            </a:r>
          </a:p>
        </p:txBody>
      </p:sp>
      <p:grpSp>
        <p:nvGrpSpPr>
          <p:cNvPr id="5" name="Group 4">
            <a:extLst>
              <a:ext uri="{FF2B5EF4-FFF2-40B4-BE49-F238E27FC236}">
                <a16:creationId xmlns:a16="http://schemas.microsoft.com/office/drawing/2014/main" id="{CD6CFBF2-DA63-2F4D-84F7-6AC8A4322664}"/>
              </a:ext>
            </a:extLst>
          </p:cNvPr>
          <p:cNvGrpSpPr/>
          <p:nvPr/>
        </p:nvGrpSpPr>
        <p:grpSpPr>
          <a:xfrm>
            <a:off x="4095194" y="6139979"/>
            <a:ext cx="721352" cy="953454"/>
            <a:chOff x="7212596" y="6139979"/>
            <a:chExt cx="721352" cy="953454"/>
          </a:xfrm>
        </p:grpSpPr>
        <p:grpSp>
          <p:nvGrpSpPr>
            <p:cNvPr id="76" name="Group 199">
              <a:extLst>
                <a:ext uri="{FF2B5EF4-FFF2-40B4-BE49-F238E27FC236}">
                  <a16:creationId xmlns:a16="http://schemas.microsoft.com/office/drawing/2014/main" id="{EFA503FB-4710-694D-A5F0-1766BCF14A22}"/>
                </a:ext>
              </a:extLst>
            </p:cNvPr>
            <p:cNvGrpSpPr/>
            <p:nvPr/>
          </p:nvGrpSpPr>
          <p:grpSpPr>
            <a:xfrm>
              <a:off x="7212596" y="6139979"/>
              <a:ext cx="721352" cy="953454"/>
              <a:chOff x="68121" y="0"/>
              <a:chExt cx="721351" cy="953452"/>
            </a:xfrm>
          </p:grpSpPr>
          <p:sp>
            <p:nvSpPr>
              <p:cNvPr id="77" name="Shape 195">
                <a:extLst>
                  <a:ext uri="{FF2B5EF4-FFF2-40B4-BE49-F238E27FC236}">
                    <a16:creationId xmlns:a16="http://schemas.microsoft.com/office/drawing/2014/main" id="{D35ABF47-3C67-9E44-8BB0-69A86BED5C5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0" name="Shape 197">
                <a:extLst>
                  <a:ext uri="{FF2B5EF4-FFF2-40B4-BE49-F238E27FC236}">
                    <a16:creationId xmlns:a16="http://schemas.microsoft.com/office/drawing/2014/main" id="{2C7CD8F3-9CD1-9D4B-8F92-964761EB9D30}"/>
                  </a:ext>
                </a:extLst>
              </p:cNvPr>
              <p:cNvSpPr/>
              <p:nvPr/>
            </p:nvSpPr>
            <p:spPr>
              <a:xfrm>
                <a:off x="68121" y="707232"/>
                <a:ext cx="72135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SERVERLESS </a:t>
                </a:r>
              </a:p>
              <a:p>
                <a:pPr lvl="0">
                  <a:defRPr sz="1800" b="0">
                    <a:solidFill>
                      <a:srgbClr val="000000"/>
                    </a:solidFill>
                  </a:defRPr>
                </a:pPr>
                <a:r>
                  <a:rPr lang="en-US" sz="800" b="1" dirty="0">
                    <a:solidFill>
                      <a:srgbClr val="4277BB"/>
                    </a:solidFill>
                  </a:rPr>
                  <a:t>COMPUTING</a:t>
                </a:r>
              </a:p>
            </p:txBody>
          </p:sp>
        </p:grpSp>
        <p:pic>
          <p:nvPicPr>
            <p:cNvPr id="4" name="Picture 3">
              <a:extLst>
                <a:ext uri="{FF2B5EF4-FFF2-40B4-BE49-F238E27FC236}">
                  <a16:creationId xmlns:a16="http://schemas.microsoft.com/office/drawing/2014/main" id="{FFE20CE8-280A-724C-AD7E-D6F6043705BF}"/>
                </a:ext>
              </a:extLst>
            </p:cNvPr>
            <p:cNvPicPr>
              <a:picLocks noChangeAspect="1"/>
            </p:cNvPicPr>
            <p:nvPr/>
          </p:nvPicPr>
          <p:blipFill>
            <a:blip r:embed="rId9"/>
            <a:stretch>
              <a:fillRect/>
            </a:stretch>
          </p:blipFill>
          <p:spPr>
            <a:xfrm>
              <a:off x="7281337" y="6286329"/>
              <a:ext cx="571500" cy="431800"/>
            </a:xfrm>
            <a:prstGeom prst="rect">
              <a:avLst/>
            </a:prstGeom>
          </p:spPr>
        </p:pic>
      </p:grpSp>
      <p:grpSp>
        <p:nvGrpSpPr>
          <p:cNvPr id="7" name="Group 6">
            <a:extLst>
              <a:ext uri="{FF2B5EF4-FFF2-40B4-BE49-F238E27FC236}">
                <a16:creationId xmlns:a16="http://schemas.microsoft.com/office/drawing/2014/main" id="{E063DD1D-99C1-9A41-B47B-2BE5C4A622D2}"/>
              </a:ext>
            </a:extLst>
          </p:cNvPr>
          <p:cNvGrpSpPr/>
          <p:nvPr/>
        </p:nvGrpSpPr>
        <p:grpSpPr>
          <a:xfrm>
            <a:off x="396527" y="4855380"/>
            <a:ext cx="1117293" cy="953454"/>
            <a:chOff x="444653" y="4775170"/>
            <a:chExt cx="1117293" cy="953454"/>
          </a:xfrm>
        </p:grpSpPr>
        <p:grpSp>
          <p:nvGrpSpPr>
            <p:cNvPr id="233" name="Group 232"/>
            <p:cNvGrpSpPr/>
            <p:nvPr/>
          </p:nvGrpSpPr>
          <p:grpSpPr>
            <a:xfrm>
              <a:off x="444653" y="4775170"/>
              <a:ext cx="1117293" cy="953454"/>
              <a:chOff x="3582275" y="6000187"/>
              <a:chExt cx="111729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582275" y="6707420"/>
                <a:ext cx="11172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DISTRIBUTED ORDER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6" name="Picture 5">
              <a:extLst>
                <a:ext uri="{FF2B5EF4-FFF2-40B4-BE49-F238E27FC236}">
                  <a16:creationId xmlns:a16="http://schemas.microsoft.com/office/drawing/2014/main" id="{DC56CB7A-913E-DB40-A524-FF7818A72190}"/>
                </a:ext>
              </a:extLst>
            </p:cNvPr>
            <p:cNvPicPr>
              <a:picLocks noChangeAspect="1"/>
            </p:cNvPicPr>
            <p:nvPr/>
          </p:nvPicPr>
          <p:blipFill>
            <a:blip r:embed="rId10"/>
            <a:stretch>
              <a:fillRect/>
            </a:stretch>
          </p:blipFill>
          <p:spPr>
            <a:xfrm>
              <a:off x="822552" y="4881137"/>
              <a:ext cx="330200" cy="495300"/>
            </a:xfrm>
            <a:prstGeom prst="rect">
              <a:avLst/>
            </a:prstGeom>
          </p:spPr>
        </p:pic>
      </p:grpSp>
      <p:grpSp>
        <p:nvGrpSpPr>
          <p:cNvPr id="10" name="Group 9">
            <a:extLst>
              <a:ext uri="{FF2B5EF4-FFF2-40B4-BE49-F238E27FC236}">
                <a16:creationId xmlns:a16="http://schemas.microsoft.com/office/drawing/2014/main" id="{712029D5-8230-0A4C-892D-3850B6DB1DD3}"/>
              </a:ext>
            </a:extLst>
          </p:cNvPr>
          <p:cNvGrpSpPr/>
          <p:nvPr/>
        </p:nvGrpSpPr>
        <p:grpSpPr>
          <a:xfrm>
            <a:off x="562567" y="6127699"/>
            <a:ext cx="745397" cy="953454"/>
            <a:chOff x="562567" y="6127699"/>
            <a:chExt cx="745397" cy="953454"/>
          </a:xfrm>
        </p:grpSpPr>
        <p:grpSp>
          <p:nvGrpSpPr>
            <p:cNvPr id="30" name="Group 29"/>
            <p:cNvGrpSpPr/>
            <p:nvPr/>
          </p:nvGrpSpPr>
          <p:grpSpPr>
            <a:xfrm>
              <a:off x="562567" y="6127699"/>
              <a:ext cx="745397" cy="953454"/>
              <a:chOff x="355221" y="6034432"/>
              <a:chExt cx="745397" cy="953454"/>
            </a:xfrm>
          </p:grpSpPr>
          <p:sp>
            <p:nvSpPr>
              <p:cNvPr id="207" name="Shape 207"/>
              <p:cNvSpPr/>
              <p:nvPr/>
            </p:nvSpPr>
            <p:spPr>
              <a:xfrm>
                <a:off x="368104"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09" name="Shape 209"/>
              <p:cNvSpPr/>
              <p:nvPr/>
            </p:nvSpPr>
            <p:spPr>
              <a:xfrm>
                <a:off x="355221" y="674166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WAREHOUSE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9" name="Picture 8">
              <a:extLst>
                <a:ext uri="{FF2B5EF4-FFF2-40B4-BE49-F238E27FC236}">
                  <a16:creationId xmlns:a16="http://schemas.microsoft.com/office/drawing/2014/main" id="{A1E12330-C7C0-544B-80CB-CEA46B4E4E3E}"/>
                </a:ext>
              </a:extLst>
            </p:cNvPr>
            <p:cNvPicPr>
              <a:picLocks noChangeAspect="1"/>
            </p:cNvPicPr>
            <p:nvPr/>
          </p:nvPicPr>
          <p:blipFill>
            <a:blip r:embed="rId11"/>
            <a:stretch>
              <a:fillRect/>
            </a:stretch>
          </p:blipFill>
          <p:spPr>
            <a:xfrm>
              <a:off x="703702" y="6319772"/>
              <a:ext cx="444500" cy="419100"/>
            </a:xfrm>
            <a:prstGeom prst="rect">
              <a:avLst/>
            </a:prstGeom>
          </p:spPr>
        </p:pic>
      </p:grpSp>
    </p:spTree>
    <p:extLst>
      <p:ext uri="{BB962C8B-B14F-4D97-AF65-F5344CB8AC3E}">
        <p14:creationId xmlns:p14="http://schemas.microsoft.com/office/powerpoint/2010/main" val="176036918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8023" y="802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6" name="Shape 358"/>
          <p:cNvSpPr/>
          <p:nvPr/>
        </p:nvSpPr>
        <p:spPr>
          <a:xfrm>
            <a:off x="1499319" y="2257342"/>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Customized software-as-a-service applications, typically mobile and web applications.</a:t>
            </a:r>
          </a:p>
          <a:p>
            <a:pPr lvl="0">
              <a:defRPr sz="1800"/>
            </a:pPr>
            <a:endParaRPr sz="500" dirty="0"/>
          </a:p>
        </p:txBody>
      </p:sp>
      <p:sp>
        <p:nvSpPr>
          <p:cNvPr id="27" name="Shape 358"/>
          <p:cNvSpPr/>
          <p:nvPr/>
        </p:nvSpPr>
        <p:spPr>
          <a:xfrm>
            <a:off x="1434973" y="3570666"/>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Tools that automate repetitive but necessary tasks in a formalized testing process, or that perform additional testing.</a:t>
            </a:r>
          </a:p>
          <a:p>
            <a:pPr lvl="0">
              <a:defRPr sz="1800"/>
            </a:pPr>
            <a:endParaRPr sz="500" dirty="0"/>
          </a:p>
        </p:txBody>
      </p:sp>
      <p:sp>
        <p:nvSpPr>
          <p:cNvPr id="28" name="Shape 358"/>
          <p:cNvSpPr/>
          <p:nvPr/>
        </p:nvSpPr>
        <p:spPr>
          <a:xfrm>
            <a:off x="1470084" y="4822741"/>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 that permits a database to access secure services by passing the credentials.</a:t>
            </a:r>
          </a:p>
        </p:txBody>
      </p:sp>
      <p:sp>
        <p:nvSpPr>
          <p:cNvPr id="29" name="Shape 358"/>
          <p:cNvSpPr/>
          <p:nvPr/>
        </p:nvSpPr>
        <p:spPr>
          <a:xfrm>
            <a:off x="1434973" y="6290524"/>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Server that is specialized to run certain applications; also known as runtime.</a:t>
            </a:r>
          </a:p>
          <a:p>
            <a:pPr lvl="0">
              <a:defRPr sz="1800"/>
            </a:pPr>
            <a:endParaRPr sz="500" dirty="0"/>
          </a:p>
        </p:txBody>
      </p:sp>
      <p:grpSp>
        <p:nvGrpSpPr>
          <p:cNvPr id="7" name="Group 6">
            <a:extLst>
              <a:ext uri="{FF2B5EF4-FFF2-40B4-BE49-F238E27FC236}">
                <a16:creationId xmlns:a16="http://schemas.microsoft.com/office/drawing/2014/main" id="{64E0F515-8FA9-BE48-A63A-FF7900643391}"/>
              </a:ext>
            </a:extLst>
          </p:cNvPr>
          <p:cNvGrpSpPr/>
          <p:nvPr/>
        </p:nvGrpSpPr>
        <p:grpSpPr>
          <a:xfrm>
            <a:off x="567825" y="2081818"/>
            <a:ext cx="764632" cy="943951"/>
            <a:chOff x="567825" y="2081818"/>
            <a:chExt cx="764632" cy="943951"/>
          </a:xfrm>
        </p:grpSpPr>
        <p:grpSp>
          <p:nvGrpSpPr>
            <p:cNvPr id="223" name="Group 223"/>
            <p:cNvGrpSpPr/>
            <p:nvPr/>
          </p:nvGrpSpPr>
          <p:grpSpPr>
            <a:xfrm>
              <a:off x="567825" y="2081818"/>
              <a:ext cx="764632" cy="943951"/>
              <a:chOff x="62347" y="9504"/>
              <a:chExt cx="764631" cy="943949"/>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62347" y="707233"/>
                <a:ext cx="7646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SaaS </a:t>
                </a:r>
              </a:p>
              <a:p>
                <a:pPr lvl="0">
                  <a:defRPr sz="1800"/>
                </a:pPr>
                <a:r>
                  <a:rPr lang="en-US" sz="800" b="1" dirty="0">
                    <a:solidFill>
                      <a:srgbClr val="4277BB"/>
                    </a:solidFill>
                    <a:latin typeface="Helvetica"/>
                    <a:ea typeface="Helvetica"/>
                    <a:cs typeface="Helvetica"/>
                    <a:sym typeface="Helvetica"/>
                  </a:rPr>
                  <a:t>APPLICATIONS</a:t>
                </a:r>
                <a:endParaRPr sz="800" b="1" dirty="0">
                  <a:solidFill>
                    <a:srgbClr val="4277BB"/>
                  </a:solidFill>
                  <a:latin typeface="Helvetica"/>
                  <a:ea typeface="Helvetica"/>
                  <a:cs typeface="Helvetica"/>
                  <a:sym typeface="Helvetica"/>
                </a:endParaRPr>
              </a:p>
            </p:txBody>
          </p:sp>
        </p:grpSp>
        <p:pic>
          <p:nvPicPr>
            <p:cNvPr id="6" name="Picture 5">
              <a:extLst>
                <a:ext uri="{FF2B5EF4-FFF2-40B4-BE49-F238E27FC236}">
                  <a16:creationId xmlns:a16="http://schemas.microsoft.com/office/drawing/2014/main" id="{1793E1D7-C6CB-EB42-A44C-CA437BBF725E}"/>
                </a:ext>
              </a:extLst>
            </p:cNvPr>
            <p:cNvPicPr>
              <a:picLocks noChangeAspect="1"/>
            </p:cNvPicPr>
            <p:nvPr/>
          </p:nvPicPr>
          <p:blipFill>
            <a:blip r:embed="rId3"/>
            <a:stretch>
              <a:fillRect/>
            </a:stretch>
          </p:blipFill>
          <p:spPr>
            <a:xfrm>
              <a:off x="746938" y="2217581"/>
              <a:ext cx="406400" cy="482600"/>
            </a:xfrm>
            <a:prstGeom prst="rect">
              <a:avLst/>
            </a:prstGeom>
          </p:spPr>
        </p:pic>
      </p:grpSp>
      <p:grpSp>
        <p:nvGrpSpPr>
          <p:cNvPr id="10" name="Group 9">
            <a:extLst>
              <a:ext uri="{FF2B5EF4-FFF2-40B4-BE49-F238E27FC236}">
                <a16:creationId xmlns:a16="http://schemas.microsoft.com/office/drawing/2014/main" id="{06D06A9A-5822-5C46-A023-A4DE2544BB1D}"/>
              </a:ext>
            </a:extLst>
          </p:cNvPr>
          <p:cNvGrpSpPr/>
          <p:nvPr/>
        </p:nvGrpSpPr>
        <p:grpSpPr>
          <a:xfrm>
            <a:off x="569162" y="3377031"/>
            <a:ext cx="723928" cy="956623"/>
            <a:chOff x="569162" y="3377031"/>
            <a:chExt cx="723928" cy="956623"/>
          </a:xfrm>
        </p:grpSpPr>
        <p:grpSp>
          <p:nvGrpSpPr>
            <p:cNvPr id="232" name="Group 231"/>
            <p:cNvGrpSpPr/>
            <p:nvPr/>
          </p:nvGrpSpPr>
          <p:grpSpPr>
            <a:xfrm>
              <a:off x="569162" y="3377031"/>
              <a:ext cx="723928" cy="956623"/>
              <a:chOff x="3739000" y="4660325"/>
              <a:chExt cx="723928"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739974" y="5370727"/>
                <a:ext cx="72295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AUTOMATION </a:t>
                </a:r>
              </a:p>
              <a:p>
                <a:pPr lvl="0">
                  <a:defRPr sz="1800" b="0">
                    <a:solidFill>
                      <a:srgbClr val="000000"/>
                    </a:solidFill>
                  </a:defRPr>
                </a:pPr>
                <a:r>
                  <a:rPr lang="en-US" sz="800" b="1" dirty="0">
                    <a:solidFill>
                      <a:srgbClr val="4277BB"/>
                    </a:solidFill>
                  </a:rPr>
                  <a:t>TOOLS</a:t>
                </a:r>
              </a:p>
            </p:txBody>
          </p:sp>
        </p:grpSp>
        <p:pic>
          <p:nvPicPr>
            <p:cNvPr id="8" name="Picture 7">
              <a:extLst>
                <a:ext uri="{FF2B5EF4-FFF2-40B4-BE49-F238E27FC236}">
                  <a16:creationId xmlns:a16="http://schemas.microsoft.com/office/drawing/2014/main" id="{C9C837E8-ABF9-5641-9339-915C9923186B}"/>
                </a:ext>
              </a:extLst>
            </p:cNvPr>
            <p:cNvPicPr>
              <a:picLocks noChangeAspect="1"/>
            </p:cNvPicPr>
            <p:nvPr/>
          </p:nvPicPr>
          <p:blipFill>
            <a:blip r:embed="rId4"/>
            <a:stretch>
              <a:fillRect/>
            </a:stretch>
          </p:blipFill>
          <p:spPr>
            <a:xfrm>
              <a:off x="652208" y="3495698"/>
              <a:ext cx="525743" cy="442102"/>
            </a:xfrm>
            <a:prstGeom prst="rect">
              <a:avLst/>
            </a:prstGeom>
          </p:spPr>
        </p:pic>
      </p:grpSp>
      <p:grpSp>
        <p:nvGrpSpPr>
          <p:cNvPr id="12" name="Group 11">
            <a:extLst>
              <a:ext uri="{FF2B5EF4-FFF2-40B4-BE49-F238E27FC236}">
                <a16:creationId xmlns:a16="http://schemas.microsoft.com/office/drawing/2014/main" id="{CC559872-4BE5-5A4B-B344-4E4D27EE282D}"/>
              </a:ext>
            </a:extLst>
          </p:cNvPr>
          <p:cNvGrpSpPr/>
          <p:nvPr/>
        </p:nvGrpSpPr>
        <p:grpSpPr>
          <a:xfrm>
            <a:off x="596965" y="4824598"/>
            <a:ext cx="707233" cy="953454"/>
            <a:chOff x="634036" y="4775170"/>
            <a:chExt cx="707233" cy="953454"/>
          </a:xfrm>
        </p:grpSpPr>
        <p:grpSp>
          <p:nvGrpSpPr>
            <p:cNvPr id="233" name="Group 232"/>
            <p:cNvGrpSpPr/>
            <p:nvPr/>
          </p:nvGrpSpPr>
          <p:grpSpPr>
            <a:xfrm>
              <a:off x="634036" y="4775170"/>
              <a:ext cx="707233" cy="953454"/>
              <a:chOff x="3771658" y="6000187"/>
              <a:chExt cx="70723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900473" y="6707420"/>
                <a:ext cx="48090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BROKER</a:t>
                </a:r>
                <a:endParaRPr sz="800" b="1" dirty="0">
                  <a:solidFill>
                    <a:srgbClr val="4277BB"/>
                  </a:solidFill>
                </a:endParaRPr>
              </a:p>
            </p:txBody>
          </p:sp>
        </p:grpSp>
        <p:pic>
          <p:nvPicPr>
            <p:cNvPr id="11" name="Picture 10">
              <a:extLst>
                <a:ext uri="{FF2B5EF4-FFF2-40B4-BE49-F238E27FC236}">
                  <a16:creationId xmlns:a16="http://schemas.microsoft.com/office/drawing/2014/main" id="{C12F186E-9F3D-5942-B11D-840D47453113}"/>
                </a:ext>
              </a:extLst>
            </p:cNvPr>
            <p:cNvPicPr>
              <a:picLocks noChangeAspect="1"/>
            </p:cNvPicPr>
            <p:nvPr/>
          </p:nvPicPr>
          <p:blipFill>
            <a:blip r:embed="rId5"/>
            <a:stretch>
              <a:fillRect/>
            </a:stretch>
          </p:blipFill>
          <p:spPr>
            <a:xfrm>
              <a:off x="676502" y="4908367"/>
              <a:ext cx="622300" cy="457200"/>
            </a:xfrm>
            <a:prstGeom prst="rect">
              <a:avLst/>
            </a:prstGeom>
          </p:spPr>
        </p:pic>
      </p:grpSp>
      <p:grpSp>
        <p:nvGrpSpPr>
          <p:cNvPr id="14" name="Group 13">
            <a:extLst>
              <a:ext uri="{FF2B5EF4-FFF2-40B4-BE49-F238E27FC236}">
                <a16:creationId xmlns:a16="http://schemas.microsoft.com/office/drawing/2014/main" id="{3236472C-2F5B-8D44-85AF-90CD252AFA1C}"/>
              </a:ext>
            </a:extLst>
          </p:cNvPr>
          <p:cNvGrpSpPr/>
          <p:nvPr/>
        </p:nvGrpSpPr>
        <p:grpSpPr>
          <a:xfrm>
            <a:off x="596965" y="6146771"/>
            <a:ext cx="707233" cy="953454"/>
            <a:chOff x="596965" y="6146771"/>
            <a:chExt cx="707233" cy="953454"/>
          </a:xfrm>
        </p:grpSpPr>
        <p:grpSp>
          <p:nvGrpSpPr>
            <p:cNvPr id="79" name="Group 78">
              <a:extLst>
                <a:ext uri="{FF2B5EF4-FFF2-40B4-BE49-F238E27FC236}">
                  <a16:creationId xmlns:a16="http://schemas.microsoft.com/office/drawing/2014/main" id="{3F1B64A3-366B-BE40-8588-92183E3CE4E0}"/>
                </a:ext>
              </a:extLst>
            </p:cNvPr>
            <p:cNvGrpSpPr/>
            <p:nvPr/>
          </p:nvGrpSpPr>
          <p:grpSpPr>
            <a:xfrm>
              <a:off x="596965" y="6146771"/>
              <a:ext cx="707233" cy="953454"/>
              <a:chOff x="3771658" y="6000187"/>
              <a:chExt cx="707233" cy="953454"/>
            </a:xfrm>
          </p:grpSpPr>
          <p:sp>
            <p:nvSpPr>
              <p:cNvPr id="83" name="Shape 529">
                <a:extLst>
                  <a:ext uri="{FF2B5EF4-FFF2-40B4-BE49-F238E27FC236}">
                    <a16:creationId xmlns:a16="http://schemas.microsoft.com/office/drawing/2014/main" id="{62D18E11-9859-D24C-8C8C-06957E6F205F}"/>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4" name="Shape 530">
                <a:extLst>
                  <a:ext uri="{FF2B5EF4-FFF2-40B4-BE49-F238E27FC236}">
                    <a16:creationId xmlns:a16="http://schemas.microsoft.com/office/drawing/2014/main" id="{86F341CD-DCD6-334B-9E0C-FE916FB7291B}"/>
                  </a:ext>
                </a:extLst>
              </p:cNvPr>
              <p:cNvSpPr/>
              <p:nvPr/>
            </p:nvSpPr>
            <p:spPr>
              <a:xfrm>
                <a:off x="3929329" y="6707420"/>
                <a:ext cx="4231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p>
              <a:p>
                <a:pPr lvl="0">
                  <a:defRPr sz="1800" b="0">
                    <a:solidFill>
                      <a:srgbClr val="000000"/>
                    </a:solidFill>
                  </a:defRPr>
                </a:pPr>
                <a:r>
                  <a:rPr lang="en-US" sz="800" b="1" dirty="0">
                    <a:solidFill>
                      <a:srgbClr val="4277BB"/>
                    </a:solidFill>
                  </a:rPr>
                  <a:t>SERVER</a:t>
                </a:r>
                <a:endParaRPr sz="800" b="1" dirty="0">
                  <a:solidFill>
                    <a:srgbClr val="4277BB"/>
                  </a:solidFill>
                </a:endParaRPr>
              </a:p>
            </p:txBody>
          </p:sp>
        </p:grpSp>
        <p:pic>
          <p:nvPicPr>
            <p:cNvPr id="13" name="Picture 12">
              <a:extLst>
                <a:ext uri="{FF2B5EF4-FFF2-40B4-BE49-F238E27FC236}">
                  <a16:creationId xmlns:a16="http://schemas.microsoft.com/office/drawing/2014/main" id="{9A89FAA2-6E68-214E-A77E-1240FBF17B8F}"/>
                </a:ext>
              </a:extLst>
            </p:cNvPr>
            <p:cNvPicPr>
              <a:picLocks noChangeAspect="1"/>
            </p:cNvPicPr>
            <p:nvPr/>
          </p:nvPicPr>
          <p:blipFill>
            <a:blip r:embed="rId6"/>
            <a:stretch>
              <a:fillRect/>
            </a:stretch>
          </p:blipFill>
          <p:spPr>
            <a:xfrm>
              <a:off x="799034" y="6230223"/>
              <a:ext cx="317273" cy="525141"/>
            </a:xfrm>
            <a:prstGeom prst="rect">
              <a:avLst/>
            </a:prstGeom>
          </p:spPr>
        </p:pic>
      </p:grpSp>
      <p:pic>
        <p:nvPicPr>
          <p:cNvPr id="15" name="Picture 14">
            <a:extLst>
              <a:ext uri="{FF2B5EF4-FFF2-40B4-BE49-F238E27FC236}">
                <a16:creationId xmlns:a16="http://schemas.microsoft.com/office/drawing/2014/main" id="{71B8E78B-592D-B647-921A-27D113B38500}"/>
              </a:ext>
            </a:extLst>
          </p:cNvPr>
          <p:cNvPicPr>
            <a:picLocks noChangeAspect="1"/>
          </p:cNvPicPr>
          <p:nvPr/>
        </p:nvPicPr>
        <p:blipFill>
          <a:blip r:embed="rId7"/>
          <a:stretch>
            <a:fillRect/>
          </a:stretch>
        </p:blipFill>
        <p:spPr>
          <a:xfrm>
            <a:off x="4187656" y="2217581"/>
            <a:ext cx="549285" cy="436197"/>
          </a:xfrm>
          <a:prstGeom prst="rect">
            <a:avLst/>
          </a:prstGeom>
        </p:spPr>
      </p:pic>
      <p:sp>
        <p:nvSpPr>
          <p:cNvPr id="91" name="Shape 187">
            <a:extLst>
              <a:ext uri="{FF2B5EF4-FFF2-40B4-BE49-F238E27FC236}">
                <a16:creationId xmlns:a16="http://schemas.microsoft.com/office/drawing/2014/main" id="{63F5E850-B1FF-8543-A030-ECC315406551}"/>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Tree>
    <p:extLst>
      <p:ext uri="{BB962C8B-B14F-4D97-AF65-F5344CB8AC3E}">
        <p14:creationId xmlns:p14="http://schemas.microsoft.com/office/powerpoint/2010/main" val="190241757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6635325" y="1953382"/>
            <a:ext cx="1158479" cy="925557"/>
            <a:chOff x="14382" y="0"/>
            <a:chExt cx="1158478" cy="925555"/>
          </a:xfrm>
        </p:grpSpPr>
        <p:sp>
          <p:nvSpPr>
            <p:cNvPr id="242" name="Shape 242"/>
            <p:cNvSpPr/>
            <p:nvPr/>
          </p:nvSpPr>
          <p:spPr>
            <a:xfrm>
              <a:off x="23258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45" name="Group 245"/>
            <p:cNvGrpSpPr/>
            <p:nvPr/>
          </p:nvGrpSpPr>
          <p:grpSpPr>
            <a:xfrm>
              <a:off x="14382" y="178570"/>
              <a:ext cx="1158479" cy="746986"/>
              <a:chOff x="31703" y="165827"/>
              <a:chExt cx="1158478" cy="746984"/>
            </a:xfrm>
          </p:grpSpPr>
          <p:pic>
            <p:nvPicPr>
              <p:cNvPr id="243" name="_-15.png"/>
              <p:cNvPicPr/>
              <p:nvPr/>
            </p:nvPicPr>
            <p:blipFill>
              <a:blip r:embed="rId2">
                <a:extLst/>
              </a:blip>
              <a:srcRect l="22431" t="23447" r="22431" b="23447"/>
              <a:stretch>
                <a:fillRect/>
              </a:stretch>
            </p:blipFill>
            <p:spPr>
              <a:xfrm>
                <a:off x="415970" y="165827"/>
                <a:ext cx="389944" cy="375577"/>
              </a:xfrm>
              <a:prstGeom prst="rect">
                <a:avLst/>
              </a:prstGeom>
              <a:ln w="3175" cap="flat">
                <a:noFill/>
                <a:miter lim="400000"/>
              </a:ln>
              <a:effectLst/>
            </p:spPr>
          </p:pic>
          <p:sp>
            <p:nvSpPr>
              <p:cNvPr id="244" name="Shape 244"/>
              <p:cNvSpPr/>
              <p:nvPr/>
            </p:nvSpPr>
            <p:spPr>
              <a:xfrm>
                <a:off x="31703" y="707231"/>
                <a:ext cx="115847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SERVICE DISCOVERY</a:t>
                </a:r>
              </a:p>
            </p:txBody>
          </p:sp>
        </p:grpSp>
      </p:grpSp>
      <p:grpSp>
        <p:nvGrpSpPr>
          <p:cNvPr id="251" name="Group 251"/>
          <p:cNvGrpSpPr/>
          <p:nvPr/>
        </p:nvGrpSpPr>
        <p:grpSpPr>
          <a:xfrm>
            <a:off x="3619464" y="6043831"/>
            <a:ext cx="969865" cy="1021413"/>
            <a:chOff x="54911" y="9398"/>
            <a:chExt cx="969863" cy="1021411"/>
          </a:xfrm>
        </p:grpSpPr>
        <p:sp>
          <p:nvSpPr>
            <p:cNvPr id="247" name="Shape 247"/>
            <p:cNvSpPr/>
            <p:nvPr/>
          </p:nvSpPr>
          <p:spPr>
            <a:xfrm>
              <a:off x="182516" y="9398"/>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0" name="Group 250"/>
            <p:cNvGrpSpPr/>
            <p:nvPr/>
          </p:nvGrpSpPr>
          <p:grpSpPr>
            <a:xfrm>
              <a:off x="54911" y="129525"/>
              <a:ext cx="969864" cy="901286"/>
              <a:chOff x="68916" y="129525"/>
              <a:chExt cx="969863" cy="901284"/>
            </a:xfrm>
          </p:grpSpPr>
          <p:pic>
            <p:nvPicPr>
              <p:cNvPr id="248" name="_-17.png"/>
              <p:cNvPicPr/>
              <p:nvPr/>
            </p:nvPicPr>
            <p:blipFill>
              <a:blip r:embed="rId3">
                <a:extLst/>
              </a:blip>
              <a:srcRect l="19107" t="18314" r="19107" b="18314"/>
              <a:stretch>
                <a:fillRect/>
              </a:stretch>
            </p:blipFill>
            <p:spPr>
              <a:xfrm>
                <a:off x="335357" y="129525"/>
                <a:ext cx="436966" cy="448181"/>
              </a:xfrm>
              <a:prstGeom prst="rect">
                <a:avLst/>
              </a:prstGeom>
              <a:ln w="3175" cap="flat">
                <a:noFill/>
                <a:miter lim="400000"/>
              </a:ln>
              <a:effectLst/>
            </p:spPr>
          </p:pic>
          <p:sp>
            <p:nvSpPr>
              <p:cNvPr id="249" name="Shape 249"/>
              <p:cNvSpPr/>
              <p:nvPr/>
            </p:nvSpPr>
            <p:spPr>
              <a:xfrm>
                <a:off x="68916" y="698229"/>
                <a:ext cx="96986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INTERSERVICE</a:t>
                </a:r>
              </a:p>
              <a:p>
                <a:pPr lvl="0">
                  <a:defRPr sz="1800"/>
                </a:pPr>
                <a:r>
                  <a:rPr sz="800" b="1">
                    <a:solidFill>
                      <a:srgbClr val="4277BB"/>
                    </a:solidFill>
                    <a:latin typeface="Helvetica"/>
                    <a:ea typeface="Helvetica"/>
                    <a:cs typeface="Helvetica"/>
                    <a:sym typeface="Helvetica"/>
                  </a:rPr>
                  <a:t>COMMUNICATION</a:t>
                </a:r>
              </a:p>
            </p:txBody>
          </p:sp>
        </p:grpSp>
      </p:grpSp>
      <p:grpSp>
        <p:nvGrpSpPr>
          <p:cNvPr id="256" name="Group 256"/>
          <p:cNvGrpSpPr/>
          <p:nvPr/>
        </p:nvGrpSpPr>
        <p:grpSpPr>
          <a:xfrm>
            <a:off x="3747069" y="4704611"/>
            <a:ext cx="707233" cy="894413"/>
            <a:chOff x="0" y="12742"/>
            <a:chExt cx="707231" cy="894411"/>
          </a:xfrm>
        </p:grpSpPr>
        <p:sp>
          <p:nvSpPr>
            <p:cNvPr id="252" name="Shape 252"/>
            <p:cNvSpPr/>
            <p:nvPr/>
          </p:nvSpPr>
          <p:spPr>
            <a:xfrm>
              <a:off x="0" y="12742"/>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5" name="Group 255"/>
            <p:cNvGrpSpPr/>
            <p:nvPr/>
          </p:nvGrpSpPr>
          <p:grpSpPr>
            <a:xfrm>
              <a:off x="105390" y="165715"/>
              <a:ext cx="488544" cy="741440"/>
              <a:chOff x="105390" y="165715"/>
              <a:chExt cx="488542" cy="741439"/>
            </a:xfrm>
          </p:grpSpPr>
          <p:pic>
            <p:nvPicPr>
              <p:cNvPr id="253" name="_-18.png"/>
              <p:cNvPicPr/>
              <p:nvPr/>
            </p:nvPicPr>
            <p:blipFill>
              <a:blip r:embed="rId4">
                <a:extLst/>
              </a:blip>
              <a:srcRect l="14901" t="23726" r="16019" b="18099"/>
              <a:stretch>
                <a:fillRect/>
              </a:stretch>
            </p:blipFill>
            <p:spPr>
              <a:xfrm>
                <a:off x="105390" y="165715"/>
                <a:ext cx="488544" cy="409783"/>
              </a:xfrm>
              <a:prstGeom prst="rect">
                <a:avLst/>
              </a:prstGeom>
              <a:ln w="3175" cap="flat">
                <a:noFill/>
                <a:miter lim="400000"/>
              </a:ln>
              <a:effectLst/>
            </p:spPr>
          </p:pic>
          <p:sp>
            <p:nvSpPr>
              <p:cNvPr id="254" name="Shape 254"/>
              <p:cNvSpPr/>
              <p:nvPr/>
            </p:nvSpPr>
            <p:spPr>
              <a:xfrm>
                <a:off x="203522" y="701573"/>
                <a:ext cx="30018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VPN</a:t>
                </a:r>
              </a:p>
            </p:txBody>
          </p:sp>
        </p:grpSp>
      </p:grpSp>
      <p:grpSp>
        <p:nvGrpSpPr>
          <p:cNvPr id="261" name="Group 261"/>
          <p:cNvGrpSpPr/>
          <p:nvPr/>
        </p:nvGrpSpPr>
        <p:grpSpPr>
          <a:xfrm>
            <a:off x="3674804" y="3303935"/>
            <a:ext cx="879675" cy="1039814"/>
            <a:chOff x="49274" y="0"/>
            <a:chExt cx="879673" cy="1039812"/>
          </a:xfrm>
        </p:grpSpPr>
        <p:sp>
          <p:nvSpPr>
            <p:cNvPr id="257" name="Shape 257"/>
            <p:cNvSpPr/>
            <p:nvPr/>
          </p:nvSpPr>
          <p:spPr>
            <a:xfrm>
              <a:off x="128073"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0" name="Group 260"/>
            <p:cNvGrpSpPr/>
            <p:nvPr/>
          </p:nvGrpSpPr>
          <p:grpSpPr>
            <a:xfrm>
              <a:off x="49274" y="174320"/>
              <a:ext cx="879674" cy="865493"/>
              <a:chOff x="61694" y="174320"/>
              <a:chExt cx="879673" cy="865492"/>
            </a:xfrm>
          </p:grpSpPr>
          <p:pic>
            <p:nvPicPr>
              <p:cNvPr id="258" name="_-14.png"/>
              <p:cNvPicPr/>
              <p:nvPr/>
            </p:nvPicPr>
            <p:blipFill>
              <a:blip r:embed="rId5">
                <a:extLst/>
              </a:blip>
              <a:srcRect l="17846" t="24648" r="17846" b="24648"/>
              <a:stretch>
                <a:fillRect/>
              </a:stretch>
            </p:blipFill>
            <p:spPr>
              <a:xfrm>
                <a:off x="266711" y="174320"/>
                <a:ext cx="454796" cy="358592"/>
              </a:xfrm>
              <a:prstGeom prst="rect">
                <a:avLst/>
              </a:prstGeom>
              <a:ln w="3175" cap="flat">
                <a:noFill/>
                <a:miter lim="400000"/>
              </a:ln>
              <a:effectLst/>
            </p:spPr>
          </p:pic>
          <p:sp>
            <p:nvSpPr>
              <p:cNvPr id="259" name="Shape 259"/>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266" name="Group 266"/>
          <p:cNvGrpSpPr/>
          <p:nvPr/>
        </p:nvGrpSpPr>
        <p:grpSpPr>
          <a:xfrm>
            <a:off x="3529547" y="1959774"/>
            <a:ext cx="1073499" cy="1039814"/>
            <a:chOff x="61388" y="0"/>
            <a:chExt cx="1073497" cy="1039812"/>
          </a:xfrm>
        </p:grpSpPr>
        <p:sp>
          <p:nvSpPr>
            <p:cNvPr id="262" name="Shape 262"/>
            <p:cNvSpPr/>
            <p:nvPr/>
          </p:nvSpPr>
          <p:spPr>
            <a:xfrm>
              <a:off x="28564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5" name="Group 265"/>
            <p:cNvGrpSpPr/>
            <p:nvPr/>
          </p:nvGrpSpPr>
          <p:grpSpPr>
            <a:xfrm>
              <a:off x="61388" y="125481"/>
              <a:ext cx="1073498" cy="914332"/>
              <a:chOff x="77215" y="125481"/>
              <a:chExt cx="1073497" cy="914330"/>
            </a:xfrm>
          </p:grpSpPr>
          <p:pic>
            <p:nvPicPr>
              <p:cNvPr id="263" name="_-12.png"/>
              <p:cNvPicPr/>
              <p:nvPr/>
            </p:nvPicPr>
            <p:blipFill>
              <a:blip r:embed="rId6">
                <a:extLst/>
              </a:blip>
              <a:srcRect l="21926" t="17742" r="21926" b="17742"/>
              <a:stretch>
                <a:fillRect/>
              </a:stretch>
            </p:blipFill>
            <p:spPr>
              <a:xfrm>
                <a:off x="452826" y="125481"/>
                <a:ext cx="397094" cy="456269"/>
              </a:xfrm>
              <a:prstGeom prst="rect">
                <a:avLst/>
              </a:prstGeom>
              <a:ln w="3175" cap="flat">
                <a:noFill/>
                <a:miter lim="400000"/>
              </a:ln>
              <a:effectLst/>
            </p:spPr>
          </p:pic>
          <p:sp>
            <p:nvSpPr>
              <p:cNvPr id="264" name="Shape 264"/>
              <p:cNvSpPr/>
              <p:nvPr/>
            </p:nvSpPr>
            <p:spPr>
              <a:xfrm>
                <a:off x="77215" y="707231"/>
                <a:ext cx="10734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PROVIDER</a:t>
                </a:r>
              </a:p>
              <a:p>
                <a:pPr lvl="0">
                  <a:defRPr sz="1800"/>
                </a:pPr>
                <a:r>
                  <a:rPr sz="800" b="1">
                    <a:solidFill>
                      <a:srgbClr val="4277BB"/>
                    </a:solidFill>
                    <a:latin typeface="Helvetica"/>
                    <a:ea typeface="Helvetica"/>
                    <a:cs typeface="Helvetica"/>
                    <a:sym typeface="Helvetica"/>
                  </a:rPr>
                  <a:t>NETWORK</a:t>
                </a:r>
              </a:p>
            </p:txBody>
          </p:sp>
        </p:grpSp>
      </p:grpSp>
      <p:grpSp>
        <p:nvGrpSpPr>
          <p:cNvPr id="271" name="Group 271"/>
          <p:cNvGrpSpPr/>
          <p:nvPr/>
        </p:nvGrpSpPr>
        <p:grpSpPr>
          <a:xfrm>
            <a:off x="289845" y="6043831"/>
            <a:ext cx="977405" cy="912814"/>
            <a:chOff x="55382" y="0"/>
            <a:chExt cx="977403" cy="912812"/>
          </a:xfrm>
        </p:grpSpPr>
        <p:sp>
          <p:nvSpPr>
            <p:cNvPr id="267" name="Shape 267"/>
            <p:cNvSpPr/>
            <p:nvPr/>
          </p:nvSpPr>
          <p:spPr>
            <a:xfrm>
              <a:off x="19046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0" name="Group 270"/>
            <p:cNvGrpSpPr/>
            <p:nvPr/>
          </p:nvGrpSpPr>
          <p:grpSpPr>
            <a:xfrm>
              <a:off x="55382" y="135400"/>
              <a:ext cx="977405" cy="777413"/>
              <a:chOff x="69520" y="135400"/>
              <a:chExt cx="977403" cy="777412"/>
            </a:xfrm>
          </p:grpSpPr>
          <p:pic>
            <p:nvPicPr>
              <p:cNvPr id="268" name="_-16.png"/>
              <p:cNvPicPr/>
              <p:nvPr/>
            </p:nvPicPr>
            <p:blipFill>
              <a:blip r:embed="rId7">
                <a:extLst/>
              </a:blip>
              <a:srcRect l="26965" t="19145" r="26965" b="19145"/>
              <a:stretch>
                <a:fillRect/>
              </a:stretch>
            </p:blipFill>
            <p:spPr>
              <a:xfrm>
                <a:off x="387909" y="135400"/>
                <a:ext cx="325809" cy="436431"/>
              </a:xfrm>
              <a:prstGeom prst="rect">
                <a:avLst/>
              </a:prstGeom>
              <a:ln w="3175" cap="flat">
                <a:noFill/>
                <a:miter lim="400000"/>
              </a:ln>
              <a:effectLst/>
            </p:spPr>
          </p:pic>
          <p:sp>
            <p:nvSpPr>
              <p:cNvPr id="269" name="Shape 269"/>
              <p:cNvSpPr/>
              <p:nvPr/>
            </p:nvSpPr>
            <p:spPr>
              <a:xfrm>
                <a:off x="69520" y="707231"/>
                <a:ext cx="977405"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LOAD BALANCER</a:t>
                </a:r>
              </a:p>
            </p:txBody>
          </p:sp>
        </p:grpSp>
      </p:grpSp>
      <p:grpSp>
        <p:nvGrpSpPr>
          <p:cNvPr id="276" name="Group 276"/>
          <p:cNvGrpSpPr/>
          <p:nvPr/>
        </p:nvGrpSpPr>
        <p:grpSpPr>
          <a:xfrm>
            <a:off x="394759" y="4656919"/>
            <a:ext cx="707232" cy="912813"/>
            <a:chOff x="0" y="0"/>
            <a:chExt cx="707231" cy="912812"/>
          </a:xfrm>
        </p:grpSpPr>
        <p:sp>
          <p:nvSpPr>
            <p:cNvPr id="272" name="Shape 2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5" name="Group 275"/>
            <p:cNvGrpSpPr/>
            <p:nvPr/>
          </p:nvGrpSpPr>
          <p:grpSpPr>
            <a:xfrm>
              <a:off x="63797" y="165973"/>
              <a:ext cx="599283" cy="746840"/>
              <a:chOff x="61396" y="165973"/>
              <a:chExt cx="599281" cy="746839"/>
            </a:xfrm>
          </p:grpSpPr>
          <p:pic>
            <p:nvPicPr>
              <p:cNvPr id="273" name="_-13.png"/>
              <p:cNvPicPr/>
              <p:nvPr/>
            </p:nvPicPr>
            <p:blipFill>
              <a:blip r:embed="rId8">
                <a:extLst/>
              </a:blip>
              <a:srcRect l="19624" t="23468" r="19624" b="23468"/>
              <a:stretch>
                <a:fillRect/>
              </a:stretch>
            </p:blipFill>
            <p:spPr>
              <a:xfrm>
                <a:off x="138787" y="165973"/>
                <a:ext cx="429658" cy="375286"/>
              </a:xfrm>
              <a:prstGeom prst="rect">
                <a:avLst/>
              </a:prstGeom>
              <a:ln w="3175" cap="flat">
                <a:noFill/>
                <a:miter lim="400000"/>
              </a:ln>
              <a:effectLst/>
            </p:spPr>
          </p:pic>
          <p:sp>
            <p:nvSpPr>
              <p:cNvPr id="274" name="Shape 274"/>
              <p:cNvSpPr/>
              <p:nvPr/>
            </p:nvSpPr>
            <p:spPr>
              <a:xfrm>
                <a:off x="61396" y="707231"/>
                <a:ext cx="599282"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BACKEND</a:t>
                </a:r>
              </a:p>
            </p:txBody>
          </p:sp>
        </p:grpSp>
      </p:grpSp>
      <p:grpSp>
        <p:nvGrpSpPr>
          <p:cNvPr id="281" name="Group 281"/>
          <p:cNvGrpSpPr/>
          <p:nvPr/>
        </p:nvGrpSpPr>
        <p:grpSpPr>
          <a:xfrm>
            <a:off x="168838" y="3324587"/>
            <a:ext cx="1178720" cy="1049636"/>
            <a:chOff x="67964" y="0"/>
            <a:chExt cx="1178718" cy="1049635"/>
          </a:xfrm>
        </p:grpSpPr>
        <p:sp>
          <p:nvSpPr>
            <p:cNvPr id="27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0" name="Group 280"/>
            <p:cNvGrpSpPr/>
            <p:nvPr/>
          </p:nvGrpSpPr>
          <p:grpSpPr>
            <a:xfrm>
              <a:off x="67964" y="116277"/>
              <a:ext cx="1178720" cy="933359"/>
              <a:chOff x="85641" y="106455"/>
              <a:chExt cx="1178718" cy="933357"/>
            </a:xfrm>
          </p:grpSpPr>
          <p:pic>
            <p:nvPicPr>
              <p:cNvPr id="278" name="_-11.png"/>
              <p:cNvPicPr/>
              <p:nvPr/>
            </p:nvPicPr>
            <p:blipFill>
              <a:blip r:embed="rId9">
                <a:extLst/>
              </a:blip>
              <a:srcRect l="10614" t="15052" r="10614" b="23720"/>
              <a:stretch>
                <a:fillRect/>
              </a:stretch>
            </p:blipFill>
            <p:spPr>
              <a:xfrm>
                <a:off x="387925" y="106455"/>
                <a:ext cx="559330" cy="433018"/>
              </a:xfrm>
              <a:prstGeom prst="rect">
                <a:avLst/>
              </a:prstGeom>
              <a:ln w="3175" cap="flat">
                <a:noFill/>
                <a:miter lim="400000"/>
              </a:ln>
              <a:effectLst/>
            </p:spPr>
          </p:pic>
          <p:sp>
            <p:nvSpPr>
              <p:cNvPr id="279"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a:solidFill>
                      <a:srgbClr val="4277BB"/>
                    </a:solidFill>
                    <a:latin typeface="Helvetica"/>
                    <a:ea typeface="Helvetica"/>
                    <a:cs typeface="Helvetica"/>
                    <a:sym typeface="Helvetica"/>
                  </a:rPr>
                  <a:t>CONNECTIVITY</a:t>
                </a:r>
              </a:p>
            </p:txBody>
          </p:sp>
        </p:grpSp>
      </p:grpSp>
      <p:grpSp>
        <p:nvGrpSpPr>
          <p:cNvPr id="286" name="Group 286"/>
          <p:cNvGrpSpPr/>
          <p:nvPr/>
        </p:nvGrpSpPr>
        <p:grpSpPr>
          <a:xfrm>
            <a:off x="289845" y="1947074"/>
            <a:ext cx="919462" cy="922636"/>
            <a:chOff x="51761" y="0"/>
            <a:chExt cx="919460" cy="922635"/>
          </a:xfrm>
        </p:grpSpPr>
        <p:sp>
          <p:nvSpPr>
            <p:cNvPr id="282"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5" name="Group 285"/>
            <p:cNvGrpSpPr/>
            <p:nvPr/>
          </p:nvGrpSpPr>
          <p:grpSpPr>
            <a:xfrm>
              <a:off x="51761" y="137126"/>
              <a:ext cx="919461" cy="785510"/>
              <a:chOff x="64880" y="127304"/>
              <a:chExt cx="919460" cy="785508"/>
            </a:xfrm>
          </p:grpSpPr>
          <p:pic>
            <p:nvPicPr>
              <p:cNvPr id="283" name="_-10.png"/>
              <p:cNvPicPr/>
              <p:nvPr/>
            </p:nvPicPr>
            <p:blipFill>
              <a:blip r:embed="rId10">
                <a:extLst/>
              </a:blip>
              <a:srcRect l="18106" t="18000" r="18106" b="18000"/>
              <a:stretch>
                <a:fillRect/>
              </a:stretch>
            </p:blipFill>
            <p:spPr>
              <a:xfrm>
                <a:off x="291644" y="127304"/>
                <a:ext cx="451116" cy="452624"/>
              </a:xfrm>
              <a:prstGeom prst="rect">
                <a:avLst/>
              </a:prstGeom>
              <a:ln w="3175" cap="flat">
                <a:noFill/>
                <a:miter lim="400000"/>
              </a:ln>
              <a:effectLst/>
            </p:spPr>
          </p:pic>
          <p:sp>
            <p:nvSpPr>
              <p:cNvPr id="284" name="Shape 284"/>
              <p:cNvSpPr/>
              <p:nvPr/>
            </p:nvSpPr>
            <p:spPr>
              <a:xfrm>
                <a:off x="64880" y="707231"/>
                <a:ext cx="919461"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Infrastructure Icons</a:t>
            </a:r>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90" name="Shape 290"/>
          <p:cNvSpPr/>
          <p:nvPr/>
        </p:nvSpPr>
        <p:spPr>
          <a:xfrm>
            <a:off x="1298938" y="2021387"/>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Services needed to allow data to flow safely from the Internet.</a:t>
            </a:r>
          </a:p>
        </p:txBody>
      </p:sp>
      <p:sp>
        <p:nvSpPr>
          <p:cNvPr id="291" name="Shape 291"/>
          <p:cNvSpPr/>
          <p:nvPr/>
        </p:nvSpPr>
        <p:spPr>
          <a:xfrm>
            <a:off x="1298938" y="3192414"/>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Connect securely between micro-services running in the cloud and data/applications running on-premise</a:t>
            </a:r>
            <a:r>
              <a:rPr lang="en-US" sz="1000" dirty="0"/>
              <a:t>s</a:t>
            </a:r>
            <a:r>
              <a:rPr sz="1000" dirty="0"/>
              <a:t> or in other clouds.</a:t>
            </a:r>
          </a:p>
        </p:txBody>
      </p:sp>
      <p:sp>
        <p:nvSpPr>
          <p:cNvPr id="292" name="Shape 292"/>
          <p:cNvSpPr/>
          <p:nvPr/>
        </p:nvSpPr>
        <p:spPr>
          <a:xfrm>
            <a:off x="1298938" y="4617440"/>
            <a:ext cx="2049790"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notifications, location services, application security, data synch).</a:t>
            </a:r>
          </a:p>
        </p:txBody>
      </p:sp>
      <p:sp>
        <p:nvSpPr>
          <p:cNvPr id="293" name="Shape 293"/>
          <p:cNvSpPr/>
          <p:nvPr/>
        </p:nvSpPr>
        <p:spPr>
          <a:xfrm>
            <a:off x="1298938" y="6052405"/>
            <a:ext cx="204979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 load and availability across multiple microservices instances.</a:t>
            </a:r>
          </a:p>
        </p:txBody>
      </p:sp>
      <p:sp>
        <p:nvSpPr>
          <p:cNvPr id="294" name="Shape 294"/>
          <p:cNvSpPr/>
          <p:nvPr/>
        </p:nvSpPr>
        <p:spPr>
          <a:xfrm>
            <a:off x="4736462" y="3291235"/>
            <a:ext cx="170967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295" name="Shape 295"/>
          <p:cNvSpPr/>
          <p:nvPr/>
        </p:nvSpPr>
        <p:spPr>
          <a:xfrm>
            <a:off x="4736462" y="4660325"/>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Network constructed by public wires to connect to a private network, such as a company’s internal network.</a:t>
            </a:r>
          </a:p>
        </p:txBody>
      </p:sp>
      <p:sp>
        <p:nvSpPr>
          <p:cNvPr id="296" name="Shape 296"/>
          <p:cNvSpPr/>
          <p:nvPr/>
        </p:nvSpPr>
        <p:spPr>
          <a:xfrm>
            <a:off x="4736462" y="6108745"/>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Synchronous and asynchronous (message bus) communication among microservices.</a:t>
            </a:r>
          </a:p>
        </p:txBody>
      </p:sp>
      <p:sp>
        <p:nvSpPr>
          <p:cNvPr id="297" name="Shape 297"/>
          <p:cNvSpPr/>
          <p:nvPr/>
        </p:nvSpPr>
        <p:spPr>
          <a:xfrm>
            <a:off x="7837268" y="2021387"/>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Enables lookup of available microservices.</a:t>
            </a:r>
          </a:p>
        </p:txBody>
      </p:sp>
      <p:sp>
        <p:nvSpPr>
          <p:cNvPr id="302" name="Shape 302"/>
          <p:cNvSpPr/>
          <p:nvPr/>
        </p:nvSpPr>
        <p:spPr>
          <a:xfrm>
            <a:off x="4736462" y="2097587"/>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Wireless service provider, carrier or cellular company. Provider of wireless communications.</a:t>
            </a:r>
          </a:p>
        </p:txBody>
      </p:sp>
      <p:grpSp>
        <p:nvGrpSpPr>
          <p:cNvPr id="2" name="Group 1"/>
          <p:cNvGrpSpPr/>
          <p:nvPr/>
        </p:nvGrpSpPr>
        <p:grpSpPr>
          <a:xfrm>
            <a:off x="6747507" y="3177598"/>
            <a:ext cx="944169" cy="1025984"/>
            <a:chOff x="6721762" y="3138396"/>
            <a:chExt cx="944169" cy="1025984"/>
          </a:xfrm>
        </p:grpSpPr>
        <p:sp>
          <p:nvSpPr>
            <p:cNvPr id="64" name="Shape 529"/>
            <p:cNvSpPr/>
            <p:nvPr/>
          </p:nvSpPr>
          <p:spPr>
            <a:xfrm>
              <a:off x="6824587" y="321092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6721762" y="391815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a:t>
              </a:r>
            </a:p>
            <a:p>
              <a:pPr lvl="0">
                <a:defRPr sz="1800" b="0">
                  <a:solidFill>
                    <a:srgbClr val="000000"/>
                  </a:solidFill>
                </a:defRPr>
              </a:pPr>
              <a:r>
                <a:rPr lang="en-US" sz="800" b="1" dirty="0">
                  <a:solidFill>
                    <a:srgbClr val="4277BB"/>
                  </a:solidFill>
                </a:rPr>
                <a:t>INFRASTRUCTURE</a:t>
              </a:r>
            </a:p>
          </p:txBody>
        </p:sp>
        <p:pic>
          <p:nvPicPr>
            <p:cNvPr id="66" name="Picture 6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31967" y="3138396"/>
              <a:ext cx="707136" cy="725424"/>
            </a:xfrm>
            <a:prstGeom prst="rect">
              <a:avLst/>
            </a:prstGeom>
          </p:spPr>
        </p:pic>
      </p:grpSp>
      <p:sp>
        <p:nvSpPr>
          <p:cNvPr id="67" name="Shape 535"/>
          <p:cNvSpPr/>
          <p:nvPr/>
        </p:nvSpPr>
        <p:spPr>
          <a:xfrm>
            <a:off x="7859617" y="3165242"/>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Reflects the physical infrastructure with three different components: compute virtualization, storage virtualization, and network virtualization.</a:t>
            </a:r>
            <a:endParaRPr sz="1000" dirty="0"/>
          </a:p>
        </p:txBody>
      </p:sp>
      <p:grpSp>
        <p:nvGrpSpPr>
          <p:cNvPr id="3" name="Group 2"/>
          <p:cNvGrpSpPr/>
          <p:nvPr/>
        </p:nvGrpSpPr>
        <p:grpSpPr>
          <a:xfrm>
            <a:off x="6751275" y="4556014"/>
            <a:ext cx="944169" cy="953454"/>
            <a:chOff x="6721762" y="4542106"/>
            <a:chExt cx="944169" cy="953454"/>
          </a:xfrm>
        </p:grpSpPr>
        <p:sp>
          <p:nvSpPr>
            <p:cNvPr id="70"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6721762" y="524933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INFRASTRUCTURE</a:t>
              </a:r>
            </a:p>
          </p:txBody>
        </p:sp>
        <p:pic>
          <p:nvPicPr>
            <p:cNvPr id="72" name="Picture 7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59568" y="4578464"/>
              <a:ext cx="637270" cy="617198"/>
            </a:xfrm>
            <a:prstGeom prst="rect">
              <a:avLst/>
            </a:prstGeom>
          </p:spPr>
        </p:pic>
      </p:grpSp>
      <p:sp>
        <p:nvSpPr>
          <p:cNvPr id="73" name="Shape 535"/>
          <p:cNvSpPr/>
          <p:nvPr/>
        </p:nvSpPr>
        <p:spPr>
          <a:xfrm>
            <a:off x="7859617" y="4645482"/>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Includes compute, storage, and network. The compute and storage areas are combined in the cluster architecture. </a:t>
            </a:r>
            <a:endParaRPr sz="1000" dirty="0"/>
          </a:p>
        </p:txBody>
      </p:sp>
      <p:grpSp>
        <p:nvGrpSpPr>
          <p:cNvPr id="4" name="Group 3"/>
          <p:cNvGrpSpPr/>
          <p:nvPr/>
        </p:nvGrpSpPr>
        <p:grpSpPr>
          <a:xfrm>
            <a:off x="6728298" y="5985840"/>
            <a:ext cx="944169" cy="953454"/>
            <a:chOff x="6635325" y="5985294"/>
            <a:chExt cx="944169" cy="953454"/>
          </a:xfrm>
        </p:grpSpPr>
        <p:sp>
          <p:nvSpPr>
            <p:cNvPr id="81" name="Shape 529"/>
            <p:cNvSpPr/>
            <p:nvPr/>
          </p:nvSpPr>
          <p:spPr>
            <a:xfrm>
              <a:off x="6738149" y="598529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530"/>
            <p:cNvSpPr/>
            <p:nvPr/>
          </p:nvSpPr>
          <p:spPr>
            <a:xfrm>
              <a:off x="6635325" y="6692527"/>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pic>
          <p:nvPicPr>
            <p:cNvPr id="83" name="Picture 8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73130" y="6040680"/>
              <a:ext cx="658368" cy="505968"/>
            </a:xfrm>
            <a:prstGeom prst="rect">
              <a:avLst/>
            </a:prstGeom>
          </p:spPr>
        </p:pic>
      </p:grpSp>
      <p:sp>
        <p:nvSpPr>
          <p:cNvPr id="84" name="Shape 535"/>
          <p:cNvSpPr/>
          <p:nvPr/>
        </p:nvSpPr>
        <p:spPr>
          <a:xfrm>
            <a:off x="7859617" y="5949606"/>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Manages compute, network, and storage virtual resources provided by the lower layer. It also provides consolidation services to the upper layers for operational services.</a:t>
            </a:r>
            <a:endParaRPr sz="1000" dirty="0"/>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4571</Words>
  <Application>Microsoft Macintosh PowerPoint</Application>
  <PresentationFormat>Custom</PresentationFormat>
  <Paragraphs>859</Paragraphs>
  <Slides>40</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Arial</vt:lpstr>
      <vt:lpstr>Helvetica</vt:lpstr>
      <vt:lpstr>Helvetica Light</vt:lpstr>
      <vt:lpstr>Helvetica Neue</vt:lpstr>
      <vt:lpstr>Helvetica Neue Light</vt:lpstr>
      <vt:lpstr>HelvNeue Light for IBM</vt:lpstr>
      <vt:lpstr>HelvNeue Medium for IBM</vt:lpstr>
      <vt:lpstr>HelvNeue Roman for IBM</vt:lpstr>
      <vt:lpstr>IBM Plex Sans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Template 17 May 2016</dc:title>
  <dc:subject/>
  <dc:creator/>
  <cp:keywords/>
  <dc:description/>
  <cp:lastModifiedBy/>
  <cp:revision>1</cp:revision>
  <dcterms:modified xsi:type="dcterms:W3CDTF">2018-09-07T17:43:43Z</dcterms:modified>
  <cp:category/>
</cp:coreProperties>
</file>